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Economica"/>
      <p:regular r:id="rId41"/>
      <p:bold r:id="rId42"/>
      <p:italic r:id="rId43"/>
      <p:boldItalic r:id="rId44"/>
    </p:embeddedFont>
    <p:embeddedFont>
      <p:font typeface="Roboto"/>
      <p:regular r:id="rId45"/>
      <p:bold r:id="rId46"/>
      <p:italic r:id="rId47"/>
      <p:boldItalic r:id="rId48"/>
    </p:embeddedFont>
    <p:embeddedFont>
      <p:font typeface="Old Standard TT"/>
      <p:regular r:id="rId49"/>
      <p:bold r:id="rId50"/>
      <p:italic r:id="rId51"/>
    </p:embeddedFont>
    <p:embeddedFont>
      <p:font typeface="Open Sans"/>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Economica-bold.fntdata"/><Relationship Id="rId41" Type="http://schemas.openxmlformats.org/officeDocument/2006/relationships/font" Target="fonts/Economica-regular.fntdata"/><Relationship Id="rId44" Type="http://schemas.openxmlformats.org/officeDocument/2006/relationships/font" Target="fonts/Economica-boldItalic.fntdata"/><Relationship Id="rId43" Type="http://schemas.openxmlformats.org/officeDocument/2006/relationships/font" Target="fonts/Economica-italic.fntdata"/><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OldStandardT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ldStandardTT-italic.fntdata"/><Relationship Id="rId50" Type="http://schemas.openxmlformats.org/officeDocument/2006/relationships/font" Target="fonts/OldStandardTT-bold.fntdata"/><Relationship Id="rId53" Type="http://schemas.openxmlformats.org/officeDocument/2006/relationships/font" Target="fonts/OpenSans-bold.fntdata"/><Relationship Id="rId52" Type="http://schemas.openxmlformats.org/officeDocument/2006/relationships/font" Target="fonts/OpenSans-regular.fntdata"/><Relationship Id="rId11" Type="http://schemas.openxmlformats.org/officeDocument/2006/relationships/slide" Target="slides/slide6.xml"/><Relationship Id="rId55" Type="http://schemas.openxmlformats.org/officeDocument/2006/relationships/font" Target="fonts/OpenSans-boldItalic.fntdata"/><Relationship Id="rId10" Type="http://schemas.openxmlformats.org/officeDocument/2006/relationships/slide" Target="slides/slide5.xml"/><Relationship Id="rId54"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jpg>
</file>

<file path=ppt/media/image20.jpg>
</file>

<file path=ppt/media/image21.pn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png>
</file>

<file path=ppt/media/image31.jpg>
</file>

<file path=ppt/media/image32.jpg>
</file>

<file path=ppt/media/image33.jpg>
</file>

<file path=ppt/media/image34.png>
</file>

<file path=ppt/media/image35.png>
</file>

<file path=ppt/media/image36.png>
</file>

<file path=ppt/media/image37.png>
</file>

<file path=ppt/media/image38.jpg>
</file>

<file path=ppt/media/image39.png>
</file>

<file path=ppt/media/image4.jpg>
</file>

<file path=ppt/media/image40.jpg>
</file>

<file path=ppt/media/image41.png>
</file>

<file path=ppt/media/image42.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and a very good evening to everyone. We are a group of two, </a:t>
            </a:r>
            <a:r>
              <a:rPr lang="en">
                <a:solidFill>
                  <a:schemeClr val="dk1"/>
                </a:solidFill>
              </a:rPr>
              <a:t>me (Sangeeth Reddy) &amp; my team mate (Rudrabha), &amp; our group name is “</a:t>
            </a:r>
            <a:r>
              <a:rPr lang="en"/>
              <a:t>Team007”. Our project title is Friend Blend.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84107d363_0_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84107d363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84107d363_0_9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84107d363_0_9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then try to match the valid keypoints using brute force matcher based on hamming distance. So we follow the following algorithm. The original paper used a different algorithm. They found only 500 keypoints (instead of 10,000). Then they found the valid keypoints. They found the closest match and took threshold as 10 times that. That seems to work well only when we have a single large structure in the background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84107d363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84107d363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484107d363_0_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484107d363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84107d363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84107d363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then use this keypoint matches to compute the homography matrix and warp the image.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84107d363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84107d363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84107d363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84107d363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results in something like this.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84107d363_0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84107d363_0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 have keypoints matched, and homography done, i.e one image aligned to another image. Our final step is to merge both images into single image. There are two cases that we encounter, one is where both the persons locations are relatively far or relatively close.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484107d363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84107d363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84107d363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84107d363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484107d363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484107d363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Problem statement is given two images of individual people, we would like to create a multi person single photo. Do we really need this in this selfie era? Yes we still consider to be clicked by another person when we have to capture a lot of background. And that motivates us in attempting this problem.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959982c4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959982c4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484107d363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84107d363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484107d363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484107d363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484107d363_0_1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484107d363_0_1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common issue that we found with this technique is the sharp edges due to the mask, though we have used erosion using an elliptical structure as suggested in the paper, this still exists. So one profound technique sir was suggesting always throughout the course is :D</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84107d363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84107d363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84107d363_0_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84107d363_0_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we do not have a metric to find/measure how good our algorithm performs overall, we have considered mean opinion score as metric.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84107d363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84107d363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Rudrabha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84107d363_0_8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84107d363_0_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484107d363_0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484107d363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4958b8a75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958b8a75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84107d363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84107d363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pipeline of the project is as follows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4958b8a75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958b8a75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4958b8a751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4958b8a751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484107d363_0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484107d363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484107d363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484107d363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4958b8a751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4958b8a751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4959982c4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4959982c4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484107d363_0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84107d363_0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 correction is a the first step that we do to make sure both the images are having the same lightness level. Why is it important? Though most of the times it happens that we take images immediately but still there could be many factors affecting the lightness level of the image, even the amount of light falling on the sensor of the camera and angle has various effects on the lightness of the image. This step would avoid all such artefacts and make both the images lightness level matched which would help us to blend both the images at a later stage.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84107d363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84107d363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Though the same could be achieved in various color spaces and various techniques like histogram matching, we resort to this technique as this not only matches the lightness level of the images but also enhances the minute artefacts of the image. This could potentially be a better keypoint, which will be explained in detail by my mate rudrabha.  </a:t>
            </a:r>
            <a:r>
              <a:rPr lang="en">
                <a:solidFill>
                  <a:schemeClr val="dk1"/>
                </a:solidFill>
              </a:rPr>
              <a:t>NEXT Rudrabha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484107d363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484107d363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484107d363_0_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484107d363_0_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estimate the bounding box for the body from the bounding box of the face. We use these equations which we found </a:t>
            </a:r>
            <a:r>
              <a:rPr lang="en"/>
              <a:t>empirically</a:t>
            </a:r>
            <a:r>
              <a:rPr lang="en"/>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84107d363_0_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84107d363_0_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 ORB to detect keypoints. We find 10,000 keypoints for each image. We use ORB because it was used in the original paper. And it is faster in detecting 10,000 keypoints than SIFT.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84107d363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84107d363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detected keypoints. As we can see there are many keypoints that are detected inside the body so we need to remove them as we donot want them to match with any other keypoint in the other image. We remove any keypoints lying inside the bounding box of both images.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jpg"/><Relationship Id="rId4" Type="http://schemas.openxmlformats.org/officeDocument/2006/relationships/image" Target="../media/image8.jpg"/><Relationship Id="rId5"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3.jpg"/><Relationship Id="rId5"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jpg"/><Relationship Id="rId4" Type="http://schemas.openxmlformats.org/officeDocument/2006/relationships/image" Target="../media/image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8.jpg"/><Relationship Id="rId4" Type="http://schemas.openxmlformats.org/officeDocument/2006/relationships/image" Target="../media/image15.jpg"/><Relationship Id="rId5" Type="http://schemas.openxmlformats.org/officeDocument/2006/relationships/image" Target="../media/image2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6.jpg"/><Relationship Id="rId4" Type="http://schemas.openxmlformats.org/officeDocument/2006/relationships/image" Target="../media/image22.jpg"/><Relationship Id="rId5" Type="http://schemas.openxmlformats.org/officeDocument/2006/relationships/image" Target="../media/image3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8.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jpg"/><Relationship Id="rId4" Type="http://schemas.openxmlformats.org/officeDocument/2006/relationships/image" Target="../media/image4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9.jpg"/><Relationship Id="rId4" Type="http://schemas.openxmlformats.org/officeDocument/2006/relationships/image" Target="../media/image3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5.jpg"/><Relationship Id="rId5" Type="http://schemas.openxmlformats.org/officeDocument/2006/relationships/image" Target="../media/image30.png"/><Relationship Id="rId6" Type="http://schemas.openxmlformats.org/officeDocument/2006/relationships/image" Target="../media/image21.png"/><Relationship Id="rId7" Type="http://schemas.openxmlformats.org/officeDocument/2006/relationships/image" Target="../media/image34.png"/><Relationship Id="rId8" Type="http://schemas.openxmlformats.org/officeDocument/2006/relationships/image" Target="../media/image3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jpg"/><Relationship Id="rId4" Type="http://schemas.openxmlformats.org/officeDocument/2006/relationships/image" Target="../media/image3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2777700" y="2083050"/>
            <a:ext cx="3588600" cy="97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Old Standard TT"/>
                <a:ea typeface="Old Standard TT"/>
                <a:cs typeface="Old Standard TT"/>
                <a:sym typeface="Old Standard TT"/>
              </a:rPr>
              <a:t>Friend Blend</a:t>
            </a:r>
            <a:endParaRPr>
              <a:latin typeface="Old Standard TT"/>
              <a:ea typeface="Old Standard TT"/>
              <a:cs typeface="Old Standard TT"/>
              <a:sym typeface="Old Standard TT"/>
            </a:endParaRPr>
          </a:p>
        </p:txBody>
      </p:sp>
      <p:sp>
        <p:nvSpPr>
          <p:cNvPr id="63" name="Google Shape;63;p13"/>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007</a:t>
            </a:r>
            <a:endParaRPr/>
          </a:p>
        </p:txBody>
      </p:sp>
      <p:sp>
        <p:nvSpPr>
          <p:cNvPr id="64" name="Google Shape;64;p13"/>
          <p:cNvSpPr txBox="1"/>
          <p:nvPr/>
        </p:nvSpPr>
        <p:spPr>
          <a:xfrm>
            <a:off x="399075" y="4531600"/>
            <a:ext cx="1551900" cy="4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Sangeeth Reddy </a:t>
            </a:r>
            <a:endParaRPr/>
          </a:p>
        </p:txBody>
      </p:sp>
      <p:sp>
        <p:nvSpPr>
          <p:cNvPr id="65" name="Google Shape;65;p13"/>
          <p:cNvSpPr txBox="1"/>
          <p:nvPr/>
        </p:nvSpPr>
        <p:spPr>
          <a:xfrm>
            <a:off x="6145600" y="4568700"/>
            <a:ext cx="2412000" cy="4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Rudrabha Mukhopadhyay</a:t>
            </a: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Google Shape;149;p22"/>
          <p:cNvPicPr preferRelativeResize="0"/>
          <p:nvPr/>
        </p:nvPicPr>
        <p:blipFill rotWithShape="1">
          <a:blip r:embed="rId3">
            <a:alphaModFix/>
          </a:blip>
          <a:srcRect b="0" l="0" r="0" t="0"/>
          <a:stretch/>
        </p:blipFill>
        <p:spPr>
          <a:xfrm>
            <a:off x="2720613" y="1053300"/>
            <a:ext cx="4921966" cy="3691475"/>
          </a:xfrm>
          <a:prstGeom prst="rect">
            <a:avLst/>
          </a:prstGeom>
          <a:noFill/>
          <a:ln cap="flat" cmpd="sng" w="19050">
            <a:solidFill>
              <a:srgbClr val="000000"/>
            </a:solidFill>
            <a:prstDash val="solid"/>
            <a:round/>
            <a:headEnd len="sm" w="sm" type="none"/>
            <a:tailEnd len="sm" w="sm" type="none"/>
          </a:ln>
        </p:spPr>
      </p:pic>
      <p:sp>
        <p:nvSpPr>
          <p:cNvPr id="150" name="Google Shape;150;p22"/>
          <p:cNvSpPr/>
          <p:nvPr/>
        </p:nvSpPr>
        <p:spPr>
          <a:xfrm>
            <a:off x="4147975" y="2447850"/>
            <a:ext cx="833700" cy="22881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a:off x="5930450" y="2235025"/>
            <a:ext cx="957600" cy="25011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txBox="1"/>
          <p:nvPr/>
        </p:nvSpPr>
        <p:spPr>
          <a:xfrm>
            <a:off x="283775" y="1587400"/>
            <a:ext cx="2234700" cy="18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All </a:t>
            </a:r>
            <a:r>
              <a:rPr lang="en"/>
              <a:t>key points</a:t>
            </a:r>
            <a:r>
              <a:rPr lang="en"/>
              <a:t> detected for the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Considering only those </a:t>
            </a:r>
            <a:r>
              <a:rPr lang="en"/>
              <a:t>key points</a:t>
            </a:r>
            <a:r>
              <a:rPr lang="en"/>
              <a:t> outside the regions containing person</a:t>
            </a:r>
            <a:endParaRPr/>
          </a:p>
        </p:txBody>
      </p:sp>
      <p:sp>
        <p:nvSpPr>
          <p:cNvPr id="153" name="Google Shape;153;p22"/>
          <p:cNvSpPr txBox="1"/>
          <p:nvPr>
            <p:ph type="title"/>
          </p:nvPr>
        </p:nvSpPr>
        <p:spPr>
          <a:xfrm>
            <a:off x="2630550" y="106650"/>
            <a:ext cx="51021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Detection</a:t>
            </a:r>
            <a:endParaRPr>
              <a:latin typeface="Old Standard TT"/>
              <a:ea typeface="Old Standard TT"/>
              <a:cs typeface="Old Standard TT"/>
              <a:sym typeface="Old Standard TT"/>
            </a:endParaRPr>
          </a:p>
        </p:txBody>
      </p:sp>
      <p:sp>
        <p:nvSpPr>
          <p:cNvPr id="154" name="Google Shape;154;p22"/>
          <p:cNvSpPr txBox="1"/>
          <p:nvPr/>
        </p:nvSpPr>
        <p:spPr>
          <a:xfrm>
            <a:off x="3656250" y="4744775"/>
            <a:ext cx="31002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Sample input image with only valid keypoints.</a:t>
            </a:r>
            <a:endParaRPr sz="1100">
              <a:solidFill>
                <a:srgbClr val="666666"/>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159300" y="111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Matching</a:t>
            </a:r>
            <a:endParaRPr>
              <a:latin typeface="Old Standard TT"/>
              <a:ea typeface="Old Standard TT"/>
              <a:cs typeface="Old Standard TT"/>
              <a:sym typeface="Old Standard TT"/>
            </a:endParaRPr>
          </a:p>
        </p:txBody>
      </p:sp>
      <p:sp>
        <p:nvSpPr>
          <p:cNvPr id="160" name="Google Shape;160;p23"/>
          <p:cNvSpPr txBox="1"/>
          <p:nvPr>
            <p:ph idx="1" type="body"/>
          </p:nvPr>
        </p:nvSpPr>
        <p:spPr>
          <a:xfrm>
            <a:off x="218275" y="921600"/>
            <a:ext cx="8520600" cy="3644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Hamming distance is the metric considered for keypoint matching.</a:t>
            </a:r>
            <a:endParaRPr sz="2200"/>
          </a:p>
          <a:p>
            <a:pPr indent="-368300" lvl="0" marL="457200" rtl="0" algn="l">
              <a:spcBef>
                <a:spcPts val="0"/>
              </a:spcBef>
              <a:spcAft>
                <a:spcPts val="0"/>
              </a:spcAft>
              <a:buSzPts val="2200"/>
              <a:buChar char="●"/>
            </a:pPr>
            <a:r>
              <a:rPr lang="en" sz="2200"/>
              <a:t>BFMatcher is used for keypoint matching based on the metric.</a:t>
            </a:r>
            <a:endParaRPr sz="2200"/>
          </a:p>
          <a:p>
            <a:pPr indent="-368300" lvl="0" marL="457200" rtl="0" algn="l">
              <a:spcBef>
                <a:spcPts val="0"/>
              </a:spcBef>
              <a:spcAft>
                <a:spcPts val="0"/>
              </a:spcAft>
              <a:buSzPts val="2200"/>
              <a:buChar char="●"/>
            </a:pPr>
            <a:r>
              <a:rPr lang="en" sz="2200"/>
              <a:t>Algorithm:</a:t>
            </a:r>
            <a:endParaRPr sz="2200"/>
          </a:p>
          <a:p>
            <a:pPr indent="0" lvl="0" marL="914400" rtl="0" algn="l">
              <a:spcBef>
                <a:spcPts val="1600"/>
              </a:spcBef>
              <a:spcAft>
                <a:spcPts val="1600"/>
              </a:spcAft>
              <a:buNone/>
            </a:pPr>
            <a:r>
              <a:t/>
            </a:r>
            <a:endParaRPr sz="2200"/>
          </a:p>
        </p:txBody>
      </p:sp>
      <p:pic>
        <p:nvPicPr>
          <p:cNvPr id="161" name="Google Shape;161;p23"/>
          <p:cNvPicPr preferRelativeResize="0"/>
          <p:nvPr/>
        </p:nvPicPr>
        <p:blipFill rotWithShape="1">
          <a:blip r:embed="rId3">
            <a:alphaModFix/>
          </a:blip>
          <a:srcRect b="2516" l="0" r="0" t="2516"/>
          <a:stretch/>
        </p:blipFill>
        <p:spPr>
          <a:xfrm>
            <a:off x="2744375" y="2300600"/>
            <a:ext cx="6058825" cy="2499125"/>
          </a:xfrm>
          <a:prstGeom prst="rect">
            <a:avLst/>
          </a:prstGeom>
          <a:noFill/>
          <a:ln>
            <a:noFill/>
          </a:ln>
        </p:spPr>
      </p:pic>
      <p:sp>
        <p:nvSpPr>
          <p:cNvPr id="162" name="Google Shape;162;p23"/>
          <p:cNvSpPr/>
          <p:nvPr/>
        </p:nvSpPr>
        <p:spPr>
          <a:xfrm>
            <a:off x="3770429" y="2426883"/>
            <a:ext cx="95400" cy="153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2228700" y="0"/>
            <a:ext cx="4686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Matching</a:t>
            </a:r>
            <a:endParaRPr>
              <a:latin typeface="Old Standard TT"/>
              <a:ea typeface="Old Standard TT"/>
              <a:cs typeface="Old Standard TT"/>
              <a:sym typeface="Old Standard TT"/>
            </a:endParaRPr>
          </a:p>
        </p:txBody>
      </p:sp>
      <p:pic>
        <p:nvPicPr>
          <p:cNvPr id="168" name="Google Shape;168;p24"/>
          <p:cNvPicPr preferRelativeResize="0"/>
          <p:nvPr/>
        </p:nvPicPr>
        <p:blipFill rotWithShape="1">
          <a:blip r:embed="rId3">
            <a:alphaModFix/>
          </a:blip>
          <a:srcRect b="0" l="0" r="0" t="0"/>
          <a:stretch/>
        </p:blipFill>
        <p:spPr>
          <a:xfrm>
            <a:off x="152400" y="948875"/>
            <a:ext cx="8839204" cy="3314701"/>
          </a:xfrm>
          <a:prstGeom prst="rect">
            <a:avLst/>
          </a:prstGeom>
          <a:noFill/>
          <a:ln cap="flat" cmpd="sng" w="19050">
            <a:solidFill>
              <a:srgbClr val="000000"/>
            </a:solidFill>
            <a:prstDash val="solid"/>
            <a:round/>
            <a:headEnd len="sm" w="sm" type="none"/>
            <a:tailEnd len="sm" w="sm" type="none"/>
          </a:ln>
        </p:spPr>
      </p:pic>
      <p:sp>
        <p:nvSpPr>
          <p:cNvPr id="169" name="Google Shape;169;p24"/>
          <p:cNvSpPr txBox="1"/>
          <p:nvPr/>
        </p:nvSpPr>
        <p:spPr>
          <a:xfrm>
            <a:off x="2058300" y="4381150"/>
            <a:ext cx="50274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All key points considered for both the images.</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Google Shape;174;p25"/>
          <p:cNvPicPr preferRelativeResize="0"/>
          <p:nvPr/>
        </p:nvPicPr>
        <p:blipFill>
          <a:blip r:embed="rId3">
            <a:alphaModFix/>
          </a:blip>
          <a:stretch>
            <a:fillRect/>
          </a:stretch>
        </p:blipFill>
        <p:spPr>
          <a:xfrm>
            <a:off x="152400" y="937975"/>
            <a:ext cx="8839204" cy="3314701"/>
          </a:xfrm>
          <a:prstGeom prst="rect">
            <a:avLst/>
          </a:prstGeom>
          <a:noFill/>
          <a:ln cap="flat" cmpd="sng" w="19050">
            <a:solidFill>
              <a:srgbClr val="000000"/>
            </a:solidFill>
            <a:prstDash val="solid"/>
            <a:round/>
            <a:headEnd len="sm" w="sm" type="none"/>
            <a:tailEnd len="sm" w="sm" type="none"/>
          </a:ln>
        </p:spPr>
      </p:pic>
      <p:sp>
        <p:nvSpPr>
          <p:cNvPr id="175" name="Google Shape;175;p25"/>
          <p:cNvSpPr txBox="1"/>
          <p:nvPr/>
        </p:nvSpPr>
        <p:spPr>
          <a:xfrm>
            <a:off x="2436300" y="4381150"/>
            <a:ext cx="42714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Key points matched in both the images</a:t>
            </a:r>
            <a:endParaRPr sz="1800"/>
          </a:p>
        </p:txBody>
      </p:sp>
      <p:sp>
        <p:nvSpPr>
          <p:cNvPr id="176" name="Google Shape;176;p25"/>
          <p:cNvSpPr txBox="1"/>
          <p:nvPr>
            <p:ph type="title"/>
          </p:nvPr>
        </p:nvSpPr>
        <p:spPr>
          <a:xfrm>
            <a:off x="2228700" y="0"/>
            <a:ext cx="4686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Matching</a:t>
            </a:r>
            <a:endParaRPr>
              <a:latin typeface="Old Standard TT"/>
              <a:ea typeface="Old Standard TT"/>
              <a:cs typeface="Old Standard TT"/>
              <a:sym typeface="Old Standard T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Homography</a:t>
            </a:r>
            <a:endParaRPr>
              <a:latin typeface="Old Standard TT"/>
              <a:ea typeface="Old Standard TT"/>
              <a:cs typeface="Old Standard TT"/>
              <a:sym typeface="Old Standard TT"/>
            </a:endParaRPr>
          </a:p>
        </p:txBody>
      </p:sp>
      <p:sp>
        <p:nvSpPr>
          <p:cNvPr id="182" name="Google Shape;182;p26"/>
          <p:cNvSpPr txBox="1"/>
          <p:nvPr/>
        </p:nvSpPr>
        <p:spPr>
          <a:xfrm>
            <a:off x="397050" y="1366350"/>
            <a:ext cx="8618400" cy="28380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Using the top k keypoint matches selected by the previous step, we create a homography matrix</a:t>
            </a:r>
            <a:endParaRPr sz="2200"/>
          </a:p>
          <a:p>
            <a:pPr indent="-368300" lvl="0" marL="457200" rtl="0" algn="l">
              <a:spcBef>
                <a:spcPts val="0"/>
              </a:spcBef>
              <a:spcAft>
                <a:spcPts val="0"/>
              </a:spcAft>
              <a:buSzPts val="2200"/>
              <a:buChar char="●"/>
            </a:pPr>
            <a:r>
              <a:rPr lang="en" sz="2200"/>
              <a:t>Ransac algorithm is used to generate the homography matrix.</a:t>
            </a:r>
            <a:endParaRPr sz="2200"/>
          </a:p>
          <a:p>
            <a:pPr indent="-368300" lvl="0" marL="457200" rtl="0" algn="l">
              <a:spcBef>
                <a:spcPts val="0"/>
              </a:spcBef>
              <a:spcAft>
                <a:spcPts val="0"/>
              </a:spcAft>
              <a:buSzPts val="2200"/>
              <a:buChar char="●"/>
            </a:pPr>
            <a:r>
              <a:rPr lang="en" sz="2200"/>
              <a:t>Once the homography matrix is created, we warp one image using the homography matrix to match with other.</a:t>
            </a:r>
            <a:endParaRPr sz="2200"/>
          </a:p>
          <a:p>
            <a:pPr indent="-368300" lvl="0" marL="457200" rtl="0" algn="l">
              <a:spcBef>
                <a:spcPts val="0"/>
              </a:spcBef>
              <a:spcAft>
                <a:spcPts val="0"/>
              </a:spcAft>
              <a:buSzPts val="2200"/>
              <a:buChar char="●"/>
            </a:pPr>
            <a:r>
              <a:rPr lang="en" sz="2200"/>
              <a:t>This enables us to align two images without additional artefacts when merged together.</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134350" y="-130275"/>
            <a:ext cx="41103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Homography</a:t>
            </a:r>
            <a:endParaRPr>
              <a:latin typeface="Old Standard TT"/>
              <a:ea typeface="Old Standard TT"/>
              <a:cs typeface="Old Standard TT"/>
              <a:sym typeface="Old Standard TT"/>
            </a:endParaRPr>
          </a:p>
        </p:txBody>
      </p:sp>
      <p:pic>
        <p:nvPicPr>
          <p:cNvPr id="188" name="Google Shape;188;p27"/>
          <p:cNvPicPr preferRelativeResize="0"/>
          <p:nvPr/>
        </p:nvPicPr>
        <p:blipFill>
          <a:blip r:embed="rId3">
            <a:alphaModFix/>
          </a:blip>
          <a:stretch>
            <a:fillRect/>
          </a:stretch>
        </p:blipFill>
        <p:spPr>
          <a:xfrm>
            <a:off x="1883200" y="701025"/>
            <a:ext cx="5377600" cy="4033200"/>
          </a:xfrm>
          <a:prstGeom prst="rect">
            <a:avLst/>
          </a:prstGeom>
          <a:noFill/>
          <a:ln>
            <a:noFill/>
          </a:ln>
        </p:spPr>
      </p:pic>
      <p:sp>
        <p:nvSpPr>
          <p:cNvPr id="189" name="Google Shape;189;p27"/>
          <p:cNvSpPr txBox="1"/>
          <p:nvPr/>
        </p:nvSpPr>
        <p:spPr>
          <a:xfrm>
            <a:off x="3880050" y="210200"/>
            <a:ext cx="13839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Original Image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pic>
        <p:nvPicPr>
          <p:cNvPr id="194" name="Google Shape;194;p28"/>
          <p:cNvPicPr preferRelativeResize="0"/>
          <p:nvPr/>
        </p:nvPicPr>
        <p:blipFill rotWithShape="1">
          <a:blip r:embed="rId3">
            <a:alphaModFix/>
          </a:blip>
          <a:srcRect b="0" l="0" r="0" t="0"/>
          <a:stretch/>
        </p:blipFill>
        <p:spPr>
          <a:xfrm>
            <a:off x="1883200" y="701025"/>
            <a:ext cx="5377600" cy="4033200"/>
          </a:xfrm>
          <a:prstGeom prst="rect">
            <a:avLst/>
          </a:prstGeom>
          <a:noFill/>
          <a:ln>
            <a:noFill/>
          </a:ln>
        </p:spPr>
      </p:pic>
      <p:sp>
        <p:nvSpPr>
          <p:cNvPr id="195" name="Google Shape;195;p28"/>
          <p:cNvSpPr txBox="1"/>
          <p:nvPr/>
        </p:nvSpPr>
        <p:spPr>
          <a:xfrm>
            <a:off x="3880050" y="210200"/>
            <a:ext cx="1383900" cy="4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Warped </a:t>
            </a:r>
            <a:r>
              <a:rPr lang="en"/>
              <a:t>Image</a:t>
            </a:r>
            <a:endParaRPr/>
          </a:p>
        </p:txBody>
      </p:sp>
      <p:sp>
        <p:nvSpPr>
          <p:cNvPr id="196" name="Google Shape;196;p28"/>
          <p:cNvSpPr txBox="1"/>
          <p:nvPr>
            <p:ph type="title"/>
          </p:nvPr>
        </p:nvSpPr>
        <p:spPr>
          <a:xfrm>
            <a:off x="134350" y="-130275"/>
            <a:ext cx="41103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Homography</a:t>
            </a:r>
            <a:endParaRPr>
              <a:latin typeface="Old Standard TT"/>
              <a:ea typeface="Old Standard TT"/>
              <a:cs typeface="Old Standard TT"/>
              <a:sym typeface="Old Standard T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311700" y="152450"/>
            <a:ext cx="27480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Blending</a:t>
            </a:r>
            <a:endParaRPr>
              <a:latin typeface="Old Standard TT"/>
              <a:ea typeface="Old Standard TT"/>
              <a:cs typeface="Old Standard TT"/>
              <a:sym typeface="Old Standard TT"/>
            </a:endParaRPr>
          </a:p>
        </p:txBody>
      </p:sp>
      <p:sp>
        <p:nvSpPr>
          <p:cNvPr id="202" name="Google Shape;202;p29"/>
          <p:cNvSpPr txBox="1"/>
          <p:nvPr/>
        </p:nvSpPr>
        <p:spPr>
          <a:xfrm>
            <a:off x="496350" y="1122275"/>
            <a:ext cx="8151300" cy="20175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Blending is the final step to merge two images.</a:t>
            </a:r>
            <a:endParaRPr sz="2200"/>
          </a:p>
          <a:p>
            <a:pPr indent="-368300" lvl="0" marL="457200" rtl="0" algn="l">
              <a:spcBef>
                <a:spcPts val="0"/>
              </a:spcBef>
              <a:spcAft>
                <a:spcPts val="0"/>
              </a:spcAft>
              <a:buSzPts val="2200"/>
              <a:buChar char="●"/>
            </a:pPr>
            <a:r>
              <a:rPr lang="en" sz="2200"/>
              <a:t>We follow two approaches for blending the images depending on the relative locations of the persons in images.</a:t>
            </a:r>
            <a:endParaRPr sz="2200"/>
          </a:p>
          <a:p>
            <a:pPr indent="-368300" lvl="0" marL="457200" rtl="0" algn="l">
              <a:spcBef>
                <a:spcPts val="0"/>
              </a:spcBef>
              <a:spcAft>
                <a:spcPts val="0"/>
              </a:spcAft>
              <a:buSzPts val="2200"/>
              <a:buChar char="●"/>
            </a:pPr>
            <a:r>
              <a:rPr lang="en" sz="2200"/>
              <a:t>If both the locations are at least 100 pixels apart from each other then we do alpha blending else grabcut is done.</a:t>
            </a:r>
            <a:endParaRPr sz="2200"/>
          </a:p>
        </p:txBody>
      </p:sp>
      <p:cxnSp>
        <p:nvCxnSpPr>
          <p:cNvPr id="203" name="Google Shape;203;p29"/>
          <p:cNvCxnSpPr>
            <a:stCxn id="204" idx="2"/>
            <a:endCxn id="205" idx="0"/>
          </p:cNvCxnSpPr>
          <p:nvPr/>
        </p:nvCxnSpPr>
        <p:spPr>
          <a:xfrm flipH="1" rot="-5400000">
            <a:off x="4662175" y="3156850"/>
            <a:ext cx="847500" cy="1614600"/>
          </a:xfrm>
          <a:prstGeom prst="bentConnector3">
            <a:avLst>
              <a:gd fmla="val 49996" name="adj1"/>
            </a:avLst>
          </a:prstGeom>
          <a:noFill/>
          <a:ln cap="flat" cmpd="sng" w="19050">
            <a:solidFill>
              <a:srgbClr val="C2C2C2"/>
            </a:solidFill>
            <a:prstDash val="solid"/>
            <a:miter lim="8000"/>
            <a:headEnd len="sm" w="sm" type="none"/>
            <a:tailEnd len="sm" w="sm" type="none"/>
          </a:ln>
        </p:spPr>
      </p:cxnSp>
      <p:cxnSp>
        <p:nvCxnSpPr>
          <p:cNvPr id="206" name="Google Shape;206;p29"/>
          <p:cNvCxnSpPr>
            <a:stCxn id="207" idx="0"/>
            <a:endCxn id="204" idx="2"/>
          </p:cNvCxnSpPr>
          <p:nvPr/>
        </p:nvCxnSpPr>
        <p:spPr>
          <a:xfrm rot="-5400000">
            <a:off x="3110225" y="3219325"/>
            <a:ext cx="847500" cy="1489500"/>
          </a:xfrm>
          <a:prstGeom prst="bentConnector3">
            <a:avLst>
              <a:gd fmla="val 49996" name="adj1"/>
            </a:avLst>
          </a:prstGeom>
          <a:noFill/>
          <a:ln cap="flat" cmpd="sng" w="19050">
            <a:solidFill>
              <a:srgbClr val="C2C2C2"/>
            </a:solidFill>
            <a:prstDash val="solid"/>
            <a:miter lim="8000"/>
            <a:headEnd len="sm" w="sm" type="none"/>
            <a:tailEnd len="sm" w="sm" type="none"/>
          </a:ln>
        </p:spPr>
      </p:cxnSp>
      <p:sp>
        <p:nvSpPr>
          <p:cNvPr id="204" name="Google Shape;204;p29"/>
          <p:cNvSpPr txBox="1"/>
          <p:nvPr/>
        </p:nvSpPr>
        <p:spPr>
          <a:xfrm>
            <a:off x="3508375" y="3174100"/>
            <a:ext cx="1540500" cy="3663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FF"/>
                </a:solidFill>
                <a:latin typeface="Roboto"/>
                <a:ea typeface="Roboto"/>
                <a:cs typeface="Roboto"/>
                <a:sym typeface="Roboto"/>
              </a:rPr>
              <a:t>Distance between body bounding box &lt;=100</a:t>
            </a:r>
            <a:endParaRPr sz="1000">
              <a:solidFill>
                <a:srgbClr val="0000FF"/>
              </a:solidFill>
              <a:latin typeface="Roboto"/>
              <a:ea typeface="Roboto"/>
              <a:cs typeface="Roboto"/>
              <a:sym typeface="Roboto"/>
            </a:endParaRPr>
          </a:p>
        </p:txBody>
      </p:sp>
      <p:sp>
        <p:nvSpPr>
          <p:cNvPr id="207" name="Google Shape;207;p29"/>
          <p:cNvSpPr txBox="1"/>
          <p:nvPr/>
        </p:nvSpPr>
        <p:spPr>
          <a:xfrm>
            <a:off x="2020175" y="4387825"/>
            <a:ext cx="1538100" cy="3663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FF"/>
                </a:solidFill>
                <a:latin typeface="Roboto"/>
                <a:ea typeface="Roboto"/>
                <a:cs typeface="Roboto"/>
                <a:sym typeface="Roboto"/>
              </a:rPr>
              <a:t>Grabcut</a:t>
            </a:r>
            <a:endParaRPr sz="1000">
              <a:solidFill>
                <a:srgbClr val="0000FF"/>
              </a:solidFill>
              <a:latin typeface="Roboto"/>
              <a:ea typeface="Roboto"/>
              <a:cs typeface="Roboto"/>
              <a:sym typeface="Roboto"/>
            </a:endParaRPr>
          </a:p>
        </p:txBody>
      </p:sp>
      <p:sp>
        <p:nvSpPr>
          <p:cNvPr id="205" name="Google Shape;205;p29"/>
          <p:cNvSpPr txBox="1"/>
          <p:nvPr/>
        </p:nvSpPr>
        <p:spPr>
          <a:xfrm>
            <a:off x="5124175" y="4387825"/>
            <a:ext cx="1538100" cy="3663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FF"/>
                </a:solidFill>
                <a:latin typeface="Roboto"/>
                <a:ea typeface="Roboto"/>
                <a:cs typeface="Roboto"/>
                <a:sym typeface="Roboto"/>
              </a:rPr>
              <a:t>Alpha Blending</a:t>
            </a:r>
            <a:endParaRPr sz="1000">
              <a:solidFill>
                <a:srgbClr val="0000FF"/>
              </a:solidFill>
              <a:latin typeface="Roboto"/>
              <a:ea typeface="Roboto"/>
              <a:cs typeface="Roboto"/>
              <a:sym typeface="Roboto"/>
            </a:endParaRPr>
          </a:p>
        </p:txBody>
      </p:sp>
      <p:sp>
        <p:nvSpPr>
          <p:cNvPr id="208" name="Google Shape;208;p29"/>
          <p:cNvSpPr txBox="1"/>
          <p:nvPr/>
        </p:nvSpPr>
        <p:spPr>
          <a:xfrm>
            <a:off x="3249150" y="3636600"/>
            <a:ext cx="543300" cy="2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Yes</a:t>
            </a:r>
            <a:endParaRPr sz="1200"/>
          </a:p>
        </p:txBody>
      </p:sp>
      <p:sp>
        <p:nvSpPr>
          <p:cNvPr id="209" name="Google Shape;209;p29"/>
          <p:cNvSpPr txBox="1"/>
          <p:nvPr/>
        </p:nvSpPr>
        <p:spPr>
          <a:xfrm>
            <a:off x="4814275" y="3636600"/>
            <a:ext cx="543300" cy="2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No</a:t>
            </a:r>
            <a:endParaRPr sz="1200"/>
          </a:p>
        </p:txBody>
      </p:sp>
      <p:pic>
        <p:nvPicPr>
          <p:cNvPr id="210" name="Google Shape;210;p29"/>
          <p:cNvPicPr preferRelativeResize="0"/>
          <p:nvPr/>
        </p:nvPicPr>
        <p:blipFill rotWithShape="1">
          <a:blip r:embed="rId3">
            <a:alphaModFix/>
          </a:blip>
          <a:srcRect b="0" l="0" r="0" t="0"/>
          <a:stretch/>
        </p:blipFill>
        <p:spPr>
          <a:xfrm>
            <a:off x="2111013" y="1122275"/>
            <a:ext cx="4921966" cy="3691475"/>
          </a:xfrm>
          <a:prstGeom prst="rect">
            <a:avLst/>
          </a:prstGeom>
          <a:noFill/>
          <a:ln cap="flat" cmpd="sng" w="19050">
            <a:solidFill>
              <a:srgbClr val="000000"/>
            </a:solidFill>
            <a:prstDash val="solid"/>
            <a:round/>
            <a:headEnd len="sm" w="sm" type="none"/>
            <a:tailEnd len="sm" w="sm" type="none"/>
          </a:ln>
        </p:spPr>
      </p:pic>
      <p:sp>
        <p:nvSpPr>
          <p:cNvPr id="211" name="Google Shape;211;p29"/>
          <p:cNvSpPr/>
          <p:nvPr/>
        </p:nvSpPr>
        <p:spPr>
          <a:xfrm>
            <a:off x="3538375" y="2529050"/>
            <a:ext cx="833700" cy="22881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9"/>
          <p:cNvSpPr/>
          <p:nvPr/>
        </p:nvSpPr>
        <p:spPr>
          <a:xfrm>
            <a:off x="5320850" y="2316225"/>
            <a:ext cx="957600" cy="25011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29"/>
          <p:cNvCxnSpPr/>
          <p:nvPr/>
        </p:nvCxnSpPr>
        <p:spPr>
          <a:xfrm>
            <a:off x="4391000" y="3118075"/>
            <a:ext cx="934200" cy="600"/>
          </a:xfrm>
          <a:prstGeom prst="bentConnector3">
            <a:avLst>
              <a:gd fmla="val 50000" name="adj1"/>
            </a:avLst>
          </a:prstGeom>
          <a:noFill/>
          <a:ln cap="flat" cmpd="sng" w="38100">
            <a:solidFill>
              <a:srgbClr val="000000"/>
            </a:solidFill>
            <a:prstDash val="solid"/>
            <a:round/>
            <a:headEnd len="med" w="med" type="none"/>
            <a:tailEnd len="med" w="med" type="none"/>
          </a:ln>
        </p:spPr>
      </p:cxnSp>
      <p:sp>
        <p:nvSpPr>
          <p:cNvPr id="214" name="Google Shape;214;p29"/>
          <p:cNvSpPr txBox="1"/>
          <p:nvPr/>
        </p:nvSpPr>
        <p:spPr>
          <a:xfrm>
            <a:off x="4391000" y="2808252"/>
            <a:ext cx="934200" cy="2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distance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5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5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5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500"/>
                                        <p:tgtEl>
                                          <p:spTgt spid="207"/>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5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5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5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5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5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5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0"/>
          <p:cNvSpPr txBox="1"/>
          <p:nvPr>
            <p:ph type="title"/>
          </p:nvPr>
        </p:nvSpPr>
        <p:spPr>
          <a:xfrm>
            <a:off x="311700" y="199150"/>
            <a:ext cx="50475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Alpha blending</a:t>
            </a:r>
            <a:endParaRPr>
              <a:latin typeface="Old Standard TT"/>
              <a:ea typeface="Old Standard TT"/>
              <a:cs typeface="Old Standard TT"/>
              <a:sym typeface="Old Standard TT"/>
            </a:endParaRPr>
          </a:p>
        </p:txBody>
      </p:sp>
      <p:pic>
        <p:nvPicPr>
          <p:cNvPr id="220" name="Google Shape;220;p30"/>
          <p:cNvPicPr preferRelativeResize="0"/>
          <p:nvPr/>
        </p:nvPicPr>
        <p:blipFill>
          <a:blip r:embed="rId3">
            <a:alphaModFix/>
          </a:blip>
          <a:stretch>
            <a:fillRect/>
          </a:stretch>
        </p:blipFill>
        <p:spPr>
          <a:xfrm>
            <a:off x="873138" y="1147225"/>
            <a:ext cx="7397716" cy="3691475"/>
          </a:xfrm>
          <a:prstGeom prst="rect">
            <a:avLst/>
          </a:prstGeom>
          <a:noFill/>
          <a:ln>
            <a:noFill/>
          </a:ln>
        </p:spPr>
      </p:pic>
      <p:sp>
        <p:nvSpPr>
          <p:cNvPr id="221" name="Google Shape;221;p30"/>
          <p:cNvSpPr/>
          <p:nvPr/>
        </p:nvSpPr>
        <p:spPr>
          <a:xfrm>
            <a:off x="2095925" y="1296275"/>
            <a:ext cx="140100" cy="175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1"/>
          <p:cNvSpPr txBox="1"/>
          <p:nvPr>
            <p:ph type="title"/>
          </p:nvPr>
        </p:nvSpPr>
        <p:spPr>
          <a:xfrm>
            <a:off x="159300" y="87325"/>
            <a:ext cx="5385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Alpha Blending result</a:t>
            </a:r>
            <a:endParaRPr>
              <a:latin typeface="Old Standard TT"/>
              <a:ea typeface="Old Standard TT"/>
              <a:cs typeface="Old Standard TT"/>
              <a:sym typeface="Old Standard TT"/>
            </a:endParaRPr>
          </a:p>
        </p:txBody>
      </p:sp>
      <p:pic>
        <p:nvPicPr>
          <p:cNvPr id="227" name="Google Shape;227;p31"/>
          <p:cNvPicPr preferRelativeResize="0"/>
          <p:nvPr/>
        </p:nvPicPr>
        <p:blipFill>
          <a:blip r:embed="rId3">
            <a:alphaModFix/>
          </a:blip>
          <a:stretch>
            <a:fillRect/>
          </a:stretch>
        </p:blipFill>
        <p:spPr>
          <a:xfrm>
            <a:off x="3652200" y="1071025"/>
            <a:ext cx="5192404" cy="3691475"/>
          </a:xfrm>
          <a:prstGeom prst="rect">
            <a:avLst/>
          </a:prstGeom>
          <a:noFill/>
          <a:ln>
            <a:noFill/>
          </a:ln>
        </p:spPr>
      </p:pic>
      <p:pic>
        <p:nvPicPr>
          <p:cNvPr id="228" name="Google Shape;228;p31"/>
          <p:cNvPicPr preferRelativeResize="0"/>
          <p:nvPr/>
        </p:nvPicPr>
        <p:blipFill>
          <a:blip r:embed="rId4">
            <a:alphaModFix/>
          </a:blip>
          <a:stretch>
            <a:fillRect/>
          </a:stretch>
        </p:blipFill>
        <p:spPr>
          <a:xfrm>
            <a:off x="409575" y="1111750"/>
            <a:ext cx="2135575" cy="1601676"/>
          </a:xfrm>
          <a:prstGeom prst="rect">
            <a:avLst/>
          </a:prstGeom>
          <a:noFill/>
          <a:ln>
            <a:noFill/>
          </a:ln>
        </p:spPr>
      </p:pic>
      <p:pic>
        <p:nvPicPr>
          <p:cNvPr id="229" name="Google Shape;229;p31"/>
          <p:cNvPicPr preferRelativeResize="0"/>
          <p:nvPr/>
        </p:nvPicPr>
        <p:blipFill rotWithShape="1">
          <a:blip r:embed="rId5">
            <a:alphaModFix/>
          </a:blip>
          <a:srcRect b="0" l="0" r="0" t="0"/>
          <a:stretch/>
        </p:blipFill>
        <p:spPr>
          <a:xfrm>
            <a:off x="409575" y="3185075"/>
            <a:ext cx="2135575" cy="1601674"/>
          </a:xfrm>
          <a:prstGeom prst="rect">
            <a:avLst/>
          </a:prstGeom>
          <a:noFill/>
          <a:ln>
            <a:noFill/>
          </a:ln>
        </p:spPr>
      </p:pic>
      <p:sp>
        <p:nvSpPr>
          <p:cNvPr id="230" name="Google Shape;230;p31"/>
          <p:cNvSpPr txBox="1"/>
          <p:nvPr/>
        </p:nvSpPr>
        <p:spPr>
          <a:xfrm>
            <a:off x="1277863" y="2699413"/>
            <a:ext cx="3990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a:t>
            </a:r>
            <a:endParaRPr sz="2400"/>
          </a:p>
        </p:txBody>
      </p:sp>
      <p:sp>
        <p:nvSpPr>
          <p:cNvPr id="231" name="Google Shape;231;p31"/>
          <p:cNvSpPr txBox="1"/>
          <p:nvPr/>
        </p:nvSpPr>
        <p:spPr>
          <a:xfrm>
            <a:off x="2878063" y="2699413"/>
            <a:ext cx="3990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a:t>
            </a:r>
            <a:endParaRPr sz="2400"/>
          </a:p>
        </p:txBody>
      </p:sp>
      <p:sp>
        <p:nvSpPr>
          <p:cNvPr id="232" name="Google Shape;232;p31"/>
          <p:cNvSpPr txBox="1"/>
          <p:nvPr/>
        </p:nvSpPr>
        <p:spPr>
          <a:xfrm>
            <a:off x="4682250" y="4718300"/>
            <a:ext cx="31323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Output from the algorithm after alpha blending</a:t>
            </a:r>
            <a:endParaRPr sz="1100">
              <a:solidFill>
                <a:srgbClr val="666666"/>
              </a:solidFill>
            </a:endParaRPr>
          </a:p>
        </p:txBody>
      </p:sp>
      <p:sp>
        <p:nvSpPr>
          <p:cNvPr id="233" name="Google Shape;233;p31"/>
          <p:cNvSpPr txBox="1"/>
          <p:nvPr/>
        </p:nvSpPr>
        <p:spPr>
          <a:xfrm>
            <a:off x="1144375" y="820450"/>
            <a:ext cx="6660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Input 1</a:t>
            </a:r>
            <a:endParaRPr sz="1100">
              <a:solidFill>
                <a:srgbClr val="666666"/>
              </a:solidFill>
            </a:endParaRPr>
          </a:p>
        </p:txBody>
      </p:sp>
      <p:sp>
        <p:nvSpPr>
          <p:cNvPr id="234" name="Google Shape;234;p31"/>
          <p:cNvSpPr txBox="1"/>
          <p:nvPr/>
        </p:nvSpPr>
        <p:spPr>
          <a:xfrm>
            <a:off x="1144363" y="4718300"/>
            <a:ext cx="6660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Input 2</a:t>
            </a:r>
            <a:endParaRPr sz="1100">
              <a:solidFill>
                <a:srgbClr val="66666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5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500"/>
                                        <p:tgtEl>
                                          <p:spTgt spid="230"/>
                                        </p:tgtEl>
                                      </p:cBhvr>
                                    </p:animEffect>
                                  </p:childTnLst>
                                </p:cTn>
                              </p:par>
                              <p:par>
                                <p:cTn fill="hold" nodeType="with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5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5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5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Problem Statement</a:t>
            </a:r>
            <a:endParaRPr>
              <a:latin typeface="Old Standard TT"/>
              <a:ea typeface="Old Standard TT"/>
              <a:cs typeface="Old Standard TT"/>
              <a:sym typeface="Old Standard TT"/>
            </a:endParaRPr>
          </a:p>
        </p:txBody>
      </p:sp>
      <p:sp>
        <p:nvSpPr>
          <p:cNvPr id="71" name="Google Shape;71;p14"/>
          <p:cNvSpPr txBox="1"/>
          <p:nvPr>
            <p:ph idx="1" type="body"/>
          </p:nvPr>
        </p:nvSpPr>
        <p:spPr>
          <a:xfrm>
            <a:off x="311700" y="1225225"/>
            <a:ext cx="8520600" cy="521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Merge two </a:t>
            </a:r>
            <a:r>
              <a:rPr lang="en"/>
              <a:t>portraits</a:t>
            </a:r>
            <a:r>
              <a:rPr lang="en"/>
              <a:t> of individual people to create  a of multi person photo.</a:t>
            </a:r>
            <a:endParaRPr/>
          </a:p>
        </p:txBody>
      </p:sp>
      <p:pic>
        <p:nvPicPr>
          <p:cNvPr id="72" name="Google Shape;72;p14"/>
          <p:cNvPicPr preferRelativeResize="0"/>
          <p:nvPr/>
        </p:nvPicPr>
        <p:blipFill rotWithShape="1">
          <a:blip r:embed="rId3">
            <a:alphaModFix/>
          </a:blip>
          <a:srcRect b="0" l="0" r="0" t="0"/>
          <a:stretch/>
        </p:blipFill>
        <p:spPr>
          <a:xfrm>
            <a:off x="6206075" y="2328125"/>
            <a:ext cx="2727657" cy="1939075"/>
          </a:xfrm>
          <a:prstGeom prst="rect">
            <a:avLst/>
          </a:prstGeom>
          <a:noFill/>
          <a:ln>
            <a:noFill/>
          </a:ln>
        </p:spPr>
      </p:pic>
      <p:pic>
        <p:nvPicPr>
          <p:cNvPr id="73" name="Google Shape;73;p14"/>
          <p:cNvPicPr preferRelativeResize="0"/>
          <p:nvPr/>
        </p:nvPicPr>
        <p:blipFill rotWithShape="1">
          <a:blip r:embed="rId4">
            <a:alphaModFix/>
          </a:blip>
          <a:srcRect b="0" l="0" r="0" t="0"/>
          <a:stretch/>
        </p:blipFill>
        <p:spPr>
          <a:xfrm>
            <a:off x="255100" y="2311900"/>
            <a:ext cx="2585449" cy="1939200"/>
          </a:xfrm>
          <a:prstGeom prst="rect">
            <a:avLst/>
          </a:prstGeom>
          <a:noFill/>
          <a:ln>
            <a:noFill/>
          </a:ln>
        </p:spPr>
      </p:pic>
      <p:pic>
        <p:nvPicPr>
          <p:cNvPr id="74" name="Google Shape;74;p14"/>
          <p:cNvPicPr preferRelativeResize="0"/>
          <p:nvPr/>
        </p:nvPicPr>
        <p:blipFill rotWithShape="1">
          <a:blip r:embed="rId5">
            <a:alphaModFix/>
          </a:blip>
          <a:srcRect b="0" l="0" r="0" t="0"/>
          <a:stretch/>
        </p:blipFill>
        <p:spPr>
          <a:xfrm>
            <a:off x="3201750" y="2328125"/>
            <a:ext cx="2585449" cy="1939075"/>
          </a:xfrm>
          <a:prstGeom prst="rect">
            <a:avLst/>
          </a:prstGeom>
          <a:noFill/>
          <a:ln>
            <a:noFill/>
          </a:ln>
        </p:spPr>
      </p:pic>
      <p:sp>
        <p:nvSpPr>
          <p:cNvPr id="75" name="Google Shape;75;p14"/>
          <p:cNvSpPr txBox="1"/>
          <p:nvPr/>
        </p:nvSpPr>
        <p:spPr>
          <a:xfrm>
            <a:off x="2833359" y="3015452"/>
            <a:ext cx="368400" cy="5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t>
            </a:r>
            <a:endParaRPr sz="3000"/>
          </a:p>
        </p:txBody>
      </p:sp>
      <p:sp>
        <p:nvSpPr>
          <p:cNvPr id="76" name="Google Shape;76;p14"/>
          <p:cNvSpPr txBox="1"/>
          <p:nvPr/>
        </p:nvSpPr>
        <p:spPr>
          <a:xfrm>
            <a:off x="5818537" y="3015441"/>
            <a:ext cx="368400" cy="5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t>
            </a:r>
            <a:endParaRPr sz="3000"/>
          </a:p>
        </p:txBody>
      </p:sp>
      <p:sp>
        <p:nvSpPr>
          <p:cNvPr id="77" name="Google Shape;77;p14"/>
          <p:cNvSpPr txBox="1"/>
          <p:nvPr/>
        </p:nvSpPr>
        <p:spPr>
          <a:xfrm>
            <a:off x="1135913" y="4400175"/>
            <a:ext cx="823800" cy="4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 1</a:t>
            </a:r>
            <a:endParaRPr/>
          </a:p>
        </p:txBody>
      </p:sp>
      <p:sp>
        <p:nvSpPr>
          <p:cNvPr id="78" name="Google Shape;78;p14"/>
          <p:cNvSpPr txBox="1"/>
          <p:nvPr/>
        </p:nvSpPr>
        <p:spPr>
          <a:xfrm>
            <a:off x="4160088" y="4400175"/>
            <a:ext cx="823800" cy="4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 2</a:t>
            </a:r>
            <a:endParaRPr/>
          </a:p>
        </p:txBody>
      </p:sp>
      <p:sp>
        <p:nvSpPr>
          <p:cNvPr id="79" name="Google Shape;79;p14"/>
          <p:cNvSpPr txBox="1"/>
          <p:nvPr/>
        </p:nvSpPr>
        <p:spPr>
          <a:xfrm>
            <a:off x="6695388" y="4400175"/>
            <a:ext cx="1749000" cy="4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Expected Output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2"/>
          <p:cNvSpPr txBox="1"/>
          <p:nvPr>
            <p:ph type="title"/>
          </p:nvPr>
        </p:nvSpPr>
        <p:spPr>
          <a:xfrm>
            <a:off x="311700" y="315925"/>
            <a:ext cx="33495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Grabcut</a:t>
            </a:r>
            <a:endParaRPr>
              <a:latin typeface="Old Standard TT"/>
              <a:ea typeface="Old Standard TT"/>
              <a:cs typeface="Old Standard TT"/>
              <a:sym typeface="Old Standard TT"/>
            </a:endParaRPr>
          </a:p>
        </p:txBody>
      </p:sp>
      <p:sp>
        <p:nvSpPr>
          <p:cNvPr id="240" name="Google Shape;240;p3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Grabcut is a technique used to segment out the foreground from background pixels.</a:t>
            </a:r>
            <a:endParaRPr sz="2200"/>
          </a:p>
          <a:p>
            <a:pPr indent="-368300" lvl="0" marL="457200" rtl="0" algn="l">
              <a:spcBef>
                <a:spcPts val="0"/>
              </a:spcBef>
              <a:spcAft>
                <a:spcPts val="0"/>
              </a:spcAft>
              <a:buSzPts val="2200"/>
              <a:buChar char="●"/>
            </a:pPr>
            <a:r>
              <a:rPr lang="en" sz="2200"/>
              <a:t>This techniques requires labelling a few for sure foreground pixels and probable foreground pixels.</a:t>
            </a:r>
            <a:endParaRPr sz="2200"/>
          </a:p>
          <a:p>
            <a:pPr indent="-368300" lvl="0" marL="457200" rtl="0" algn="l">
              <a:spcBef>
                <a:spcPts val="0"/>
              </a:spcBef>
              <a:spcAft>
                <a:spcPts val="0"/>
              </a:spcAft>
              <a:buSzPts val="2200"/>
              <a:buChar char="●"/>
            </a:pPr>
            <a:r>
              <a:rPr lang="en" sz="2200"/>
              <a:t>Internally it tries to model the pixels into two classes, foreground and background using Gaussian Mixture Models.</a:t>
            </a:r>
            <a:endParaRPr sz="2200"/>
          </a:p>
          <a:p>
            <a:pPr indent="-368300" lvl="0" marL="457200" rtl="0" algn="l">
              <a:spcBef>
                <a:spcPts val="0"/>
              </a:spcBef>
              <a:spcAft>
                <a:spcPts val="0"/>
              </a:spcAft>
              <a:buSzPts val="2200"/>
              <a:buChar char="●"/>
            </a:pPr>
            <a:r>
              <a:rPr lang="en" sz="2200"/>
              <a:t>This outputs an image containing only the predicted foreground pixels, which acts like a mask.</a:t>
            </a:r>
            <a:endParaRPr sz="2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3"/>
          <p:cNvSpPr txBox="1"/>
          <p:nvPr>
            <p:ph type="title"/>
          </p:nvPr>
        </p:nvSpPr>
        <p:spPr>
          <a:xfrm>
            <a:off x="0" y="81000"/>
            <a:ext cx="57393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Grabcut - Binary Mask</a:t>
            </a:r>
            <a:endParaRPr>
              <a:latin typeface="Old Standard TT"/>
              <a:ea typeface="Old Standard TT"/>
              <a:cs typeface="Old Standard TT"/>
              <a:sym typeface="Old Standard TT"/>
            </a:endParaRPr>
          </a:p>
        </p:txBody>
      </p:sp>
      <p:pic>
        <p:nvPicPr>
          <p:cNvPr id="246" name="Google Shape;246;p33"/>
          <p:cNvPicPr preferRelativeResize="0"/>
          <p:nvPr/>
        </p:nvPicPr>
        <p:blipFill>
          <a:blip r:embed="rId3">
            <a:alphaModFix/>
          </a:blip>
          <a:stretch>
            <a:fillRect/>
          </a:stretch>
        </p:blipFill>
        <p:spPr>
          <a:xfrm>
            <a:off x="156025" y="1158425"/>
            <a:ext cx="3970362" cy="3236875"/>
          </a:xfrm>
          <a:prstGeom prst="rect">
            <a:avLst/>
          </a:prstGeom>
          <a:noFill/>
          <a:ln>
            <a:noFill/>
          </a:ln>
        </p:spPr>
      </p:pic>
      <p:sp>
        <p:nvSpPr>
          <p:cNvPr id="247" name="Google Shape;247;p33"/>
          <p:cNvSpPr/>
          <p:nvPr/>
        </p:nvSpPr>
        <p:spPr>
          <a:xfrm>
            <a:off x="1789801" y="2319079"/>
            <a:ext cx="818700" cy="20760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3"/>
          <p:cNvPicPr preferRelativeResize="0"/>
          <p:nvPr/>
        </p:nvPicPr>
        <p:blipFill>
          <a:blip r:embed="rId4">
            <a:alphaModFix/>
          </a:blip>
          <a:stretch>
            <a:fillRect/>
          </a:stretch>
        </p:blipFill>
        <p:spPr>
          <a:xfrm>
            <a:off x="4420850" y="1158425"/>
            <a:ext cx="4101398" cy="3236875"/>
          </a:xfrm>
          <a:prstGeom prst="rect">
            <a:avLst/>
          </a:prstGeom>
          <a:noFill/>
          <a:ln>
            <a:noFill/>
          </a:ln>
        </p:spPr>
      </p:pic>
      <p:sp>
        <p:nvSpPr>
          <p:cNvPr id="249" name="Google Shape;249;p33"/>
          <p:cNvSpPr/>
          <p:nvPr/>
        </p:nvSpPr>
        <p:spPr>
          <a:xfrm>
            <a:off x="2123335" y="2436481"/>
            <a:ext cx="240600" cy="2529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3"/>
          <p:cNvSpPr/>
          <p:nvPr/>
        </p:nvSpPr>
        <p:spPr>
          <a:xfrm>
            <a:off x="6187035" y="81006"/>
            <a:ext cx="240600" cy="2529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3"/>
          <p:cNvSpPr txBox="1"/>
          <p:nvPr/>
        </p:nvSpPr>
        <p:spPr>
          <a:xfrm>
            <a:off x="6427625" y="0"/>
            <a:ext cx="1160100" cy="3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Foreground</a:t>
            </a:r>
            <a:endParaRPr/>
          </a:p>
        </p:txBody>
      </p:sp>
      <p:sp>
        <p:nvSpPr>
          <p:cNvPr id="252" name="Google Shape;252;p33"/>
          <p:cNvSpPr/>
          <p:nvPr/>
        </p:nvSpPr>
        <p:spPr>
          <a:xfrm>
            <a:off x="6187026" y="521129"/>
            <a:ext cx="240600" cy="2529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txBox="1"/>
          <p:nvPr/>
        </p:nvSpPr>
        <p:spPr>
          <a:xfrm>
            <a:off x="6486600" y="447025"/>
            <a:ext cx="2259600" cy="3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Probable </a:t>
            </a:r>
            <a:r>
              <a:rPr lang="en"/>
              <a:t>Foreground</a:t>
            </a:r>
            <a:endParaRPr/>
          </a:p>
        </p:txBody>
      </p:sp>
      <p:sp>
        <p:nvSpPr>
          <p:cNvPr id="254" name="Google Shape;254;p33"/>
          <p:cNvSpPr txBox="1"/>
          <p:nvPr/>
        </p:nvSpPr>
        <p:spPr>
          <a:xfrm>
            <a:off x="95100" y="4395300"/>
            <a:ext cx="42081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Input to grabcut with sure foreground and probable foreground</a:t>
            </a:r>
            <a:endParaRPr sz="1100">
              <a:solidFill>
                <a:srgbClr val="666666"/>
              </a:solidFill>
            </a:endParaRPr>
          </a:p>
        </p:txBody>
      </p:sp>
      <p:sp>
        <p:nvSpPr>
          <p:cNvPr id="255" name="Google Shape;255;p33"/>
          <p:cNvSpPr txBox="1"/>
          <p:nvPr/>
        </p:nvSpPr>
        <p:spPr>
          <a:xfrm>
            <a:off x="5341750" y="4395300"/>
            <a:ext cx="22596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Binary mask output from grabcut </a:t>
            </a:r>
            <a:endParaRPr sz="1100">
              <a:solidFill>
                <a:srgbClr val="66666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5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5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5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500"/>
                                        <p:tgtEl>
                                          <p:spTgt spid="247"/>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500"/>
                                        <p:tgtEl>
                                          <p:spTgt spid="252"/>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5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4"/>
          <p:cNvSpPr txBox="1"/>
          <p:nvPr>
            <p:ph type="title"/>
          </p:nvPr>
        </p:nvSpPr>
        <p:spPr>
          <a:xfrm>
            <a:off x="0" y="-152400"/>
            <a:ext cx="41019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Grabcut Result</a:t>
            </a:r>
            <a:endParaRPr>
              <a:latin typeface="Old Standard TT"/>
              <a:ea typeface="Old Standard TT"/>
              <a:cs typeface="Old Standard TT"/>
              <a:sym typeface="Old Standard TT"/>
            </a:endParaRPr>
          </a:p>
        </p:txBody>
      </p:sp>
      <p:pic>
        <p:nvPicPr>
          <p:cNvPr id="261" name="Google Shape;261;p34"/>
          <p:cNvPicPr preferRelativeResize="0"/>
          <p:nvPr/>
        </p:nvPicPr>
        <p:blipFill>
          <a:blip r:embed="rId3">
            <a:alphaModFix/>
          </a:blip>
          <a:stretch>
            <a:fillRect/>
          </a:stretch>
        </p:blipFill>
        <p:spPr>
          <a:xfrm>
            <a:off x="3501950" y="566800"/>
            <a:ext cx="5559901" cy="4165551"/>
          </a:xfrm>
          <a:prstGeom prst="rect">
            <a:avLst/>
          </a:prstGeom>
          <a:noFill/>
          <a:ln>
            <a:noFill/>
          </a:ln>
        </p:spPr>
      </p:pic>
      <p:pic>
        <p:nvPicPr>
          <p:cNvPr id="262" name="Google Shape;262;p34"/>
          <p:cNvPicPr preferRelativeResize="0"/>
          <p:nvPr/>
        </p:nvPicPr>
        <p:blipFill>
          <a:blip r:embed="rId4">
            <a:alphaModFix/>
          </a:blip>
          <a:stretch>
            <a:fillRect/>
          </a:stretch>
        </p:blipFill>
        <p:spPr>
          <a:xfrm>
            <a:off x="289625" y="890050"/>
            <a:ext cx="2192851" cy="1644650"/>
          </a:xfrm>
          <a:prstGeom prst="rect">
            <a:avLst/>
          </a:prstGeom>
          <a:noFill/>
          <a:ln>
            <a:noFill/>
          </a:ln>
        </p:spPr>
      </p:pic>
      <p:pic>
        <p:nvPicPr>
          <p:cNvPr id="263" name="Google Shape;263;p34"/>
          <p:cNvPicPr preferRelativeResize="0"/>
          <p:nvPr/>
        </p:nvPicPr>
        <p:blipFill>
          <a:blip r:embed="rId5">
            <a:alphaModFix/>
          </a:blip>
          <a:stretch>
            <a:fillRect/>
          </a:stretch>
        </p:blipFill>
        <p:spPr>
          <a:xfrm>
            <a:off x="289625" y="2980262"/>
            <a:ext cx="2192851" cy="1644638"/>
          </a:xfrm>
          <a:prstGeom prst="rect">
            <a:avLst/>
          </a:prstGeom>
          <a:noFill/>
          <a:ln>
            <a:noFill/>
          </a:ln>
        </p:spPr>
      </p:pic>
      <p:sp>
        <p:nvSpPr>
          <p:cNvPr id="264" name="Google Shape;264;p34"/>
          <p:cNvSpPr txBox="1"/>
          <p:nvPr/>
        </p:nvSpPr>
        <p:spPr>
          <a:xfrm>
            <a:off x="1186538" y="2458488"/>
            <a:ext cx="3990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a:t>
            </a:r>
            <a:endParaRPr sz="2400"/>
          </a:p>
        </p:txBody>
      </p:sp>
      <p:sp>
        <p:nvSpPr>
          <p:cNvPr id="265" name="Google Shape;265;p34"/>
          <p:cNvSpPr txBox="1"/>
          <p:nvPr/>
        </p:nvSpPr>
        <p:spPr>
          <a:xfrm>
            <a:off x="2649463" y="2470813"/>
            <a:ext cx="3990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a:t>
            </a:r>
            <a:endParaRPr sz="2400"/>
          </a:p>
        </p:txBody>
      </p:sp>
      <p:sp>
        <p:nvSpPr>
          <p:cNvPr id="266" name="Google Shape;266;p34"/>
          <p:cNvSpPr txBox="1"/>
          <p:nvPr/>
        </p:nvSpPr>
        <p:spPr>
          <a:xfrm>
            <a:off x="1053050" y="562750"/>
            <a:ext cx="6660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Input 1</a:t>
            </a:r>
            <a:endParaRPr sz="1100">
              <a:solidFill>
                <a:srgbClr val="666666"/>
              </a:solidFill>
            </a:endParaRPr>
          </a:p>
        </p:txBody>
      </p:sp>
      <p:sp>
        <p:nvSpPr>
          <p:cNvPr id="267" name="Google Shape;267;p34"/>
          <p:cNvSpPr txBox="1"/>
          <p:nvPr/>
        </p:nvSpPr>
        <p:spPr>
          <a:xfrm>
            <a:off x="1053050" y="4624900"/>
            <a:ext cx="6660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Input 2</a:t>
            </a:r>
            <a:endParaRPr sz="1100">
              <a:solidFill>
                <a:srgbClr val="666666"/>
              </a:solidFill>
            </a:endParaRPr>
          </a:p>
        </p:txBody>
      </p:sp>
      <p:sp>
        <p:nvSpPr>
          <p:cNvPr id="268" name="Google Shape;268;p34"/>
          <p:cNvSpPr txBox="1"/>
          <p:nvPr/>
        </p:nvSpPr>
        <p:spPr>
          <a:xfrm>
            <a:off x="4682250" y="4718300"/>
            <a:ext cx="31323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Output from the algorithm after grabcut</a:t>
            </a:r>
            <a:endParaRPr sz="1100">
              <a:solidFill>
                <a:srgbClr val="66666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5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500"/>
                                        <p:tgtEl>
                                          <p:spTgt spid="263"/>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5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5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5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38175" y="-100450"/>
            <a:ext cx="51255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Edge artifacts</a:t>
            </a:r>
            <a:endParaRPr>
              <a:latin typeface="Old Standard TT"/>
              <a:ea typeface="Old Standard TT"/>
              <a:cs typeface="Old Standard TT"/>
              <a:sym typeface="Old Standard TT"/>
            </a:endParaRPr>
          </a:p>
        </p:txBody>
      </p:sp>
      <p:pic>
        <p:nvPicPr>
          <p:cNvPr id="274" name="Google Shape;274;p35"/>
          <p:cNvPicPr preferRelativeResize="0"/>
          <p:nvPr/>
        </p:nvPicPr>
        <p:blipFill>
          <a:blip r:embed="rId3">
            <a:alphaModFix/>
          </a:blip>
          <a:stretch>
            <a:fillRect/>
          </a:stretch>
        </p:blipFill>
        <p:spPr>
          <a:xfrm>
            <a:off x="4571996" y="790475"/>
            <a:ext cx="3435553" cy="4015575"/>
          </a:xfrm>
          <a:prstGeom prst="rect">
            <a:avLst/>
          </a:prstGeom>
          <a:noFill/>
          <a:ln>
            <a:noFill/>
          </a:ln>
        </p:spPr>
      </p:pic>
      <p:pic>
        <p:nvPicPr>
          <p:cNvPr id="275" name="Google Shape;275;p35"/>
          <p:cNvPicPr preferRelativeResize="0"/>
          <p:nvPr/>
        </p:nvPicPr>
        <p:blipFill>
          <a:blip r:embed="rId4">
            <a:alphaModFix/>
          </a:blip>
          <a:stretch>
            <a:fillRect/>
          </a:stretch>
        </p:blipFill>
        <p:spPr>
          <a:xfrm>
            <a:off x="402675" y="828575"/>
            <a:ext cx="3370350" cy="3939375"/>
          </a:xfrm>
          <a:prstGeom prst="rect">
            <a:avLst/>
          </a:prstGeom>
          <a:noFill/>
          <a:ln>
            <a:noFill/>
          </a:ln>
        </p:spPr>
      </p:pic>
      <p:pic>
        <p:nvPicPr>
          <p:cNvPr id="276" name="Google Shape;276;p35"/>
          <p:cNvPicPr preferRelativeResize="0"/>
          <p:nvPr/>
        </p:nvPicPr>
        <p:blipFill>
          <a:blip r:embed="rId5">
            <a:alphaModFix/>
          </a:blip>
          <a:stretch>
            <a:fillRect/>
          </a:stretch>
        </p:blipFill>
        <p:spPr>
          <a:xfrm>
            <a:off x="2608775" y="2506075"/>
            <a:ext cx="2478475" cy="2370200"/>
          </a:xfrm>
          <a:prstGeom prst="rect">
            <a:avLst/>
          </a:prstGeom>
          <a:noFill/>
          <a:ln>
            <a:noFill/>
          </a:ln>
        </p:spPr>
      </p:pic>
      <p:sp>
        <p:nvSpPr>
          <p:cNvPr id="277" name="Google Shape;277;p35"/>
          <p:cNvSpPr txBox="1"/>
          <p:nvPr/>
        </p:nvSpPr>
        <p:spPr>
          <a:xfrm>
            <a:off x="4777175" y="4718300"/>
            <a:ext cx="30252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Reduced edge effects after gaussian blur</a:t>
            </a:r>
            <a:endParaRPr sz="1100">
              <a:solidFill>
                <a:srgbClr val="666666"/>
              </a:solidFill>
            </a:endParaRPr>
          </a:p>
        </p:txBody>
      </p:sp>
      <p:sp>
        <p:nvSpPr>
          <p:cNvPr id="278" name="Google Shape;278;p35"/>
          <p:cNvSpPr txBox="1"/>
          <p:nvPr/>
        </p:nvSpPr>
        <p:spPr>
          <a:xfrm>
            <a:off x="575250" y="4718300"/>
            <a:ext cx="30252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E</a:t>
            </a:r>
            <a:r>
              <a:rPr lang="en" sz="1100">
                <a:solidFill>
                  <a:srgbClr val="666666"/>
                </a:solidFill>
              </a:rPr>
              <a:t>dge effects before gaussian blur</a:t>
            </a:r>
            <a:endParaRPr sz="1100">
              <a:solidFill>
                <a:srgbClr val="66666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76"/>
                                        </p:tgtEl>
                                        <p:attrNameLst>
                                          <p:attrName>style.visibility</p:attrName>
                                        </p:attrNameLst>
                                      </p:cBhvr>
                                      <p:to>
                                        <p:strVal val="visible"/>
                                      </p:to>
                                    </p:set>
                                    <p:anim calcmode="lin" valueType="num">
                                      <p:cBhvr additive="base">
                                        <p:cTn dur="1000"/>
                                        <p:tgtEl>
                                          <p:spTgt spid="27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36"/>
          <p:cNvSpPr txBox="1"/>
          <p:nvPr>
            <p:ph type="title"/>
          </p:nvPr>
        </p:nvSpPr>
        <p:spPr>
          <a:xfrm>
            <a:off x="129100" y="115575"/>
            <a:ext cx="48321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Qualitative Results</a:t>
            </a:r>
            <a:endParaRPr>
              <a:latin typeface="Old Standard TT"/>
              <a:ea typeface="Old Standard TT"/>
              <a:cs typeface="Old Standard TT"/>
              <a:sym typeface="Old Standard TT"/>
            </a:endParaRPr>
          </a:p>
        </p:txBody>
      </p:sp>
      <p:pic>
        <p:nvPicPr>
          <p:cNvPr id="284" name="Google Shape;284;p36"/>
          <p:cNvPicPr preferRelativeResize="0"/>
          <p:nvPr/>
        </p:nvPicPr>
        <p:blipFill>
          <a:blip r:embed="rId3">
            <a:alphaModFix/>
          </a:blip>
          <a:stretch>
            <a:fillRect/>
          </a:stretch>
        </p:blipFill>
        <p:spPr>
          <a:xfrm>
            <a:off x="5151175" y="93525"/>
            <a:ext cx="3529226" cy="2362925"/>
          </a:xfrm>
          <a:prstGeom prst="rect">
            <a:avLst/>
          </a:prstGeom>
          <a:noFill/>
          <a:ln cap="flat" cmpd="sng" w="9525">
            <a:solidFill>
              <a:srgbClr val="000000"/>
            </a:solidFill>
            <a:prstDash val="solid"/>
            <a:round/>
            <a:headEnd len="sm" w="sm" type="none"/>
            <a:tailEnd len="sm" w="sm" type="none"/>
          </a:ln>
        </p:spPr>
      </p:pic>
      <p:pic>
        <p:nvPicPr>
          <p:cNvPr id="285" name="Google Shape;285;p36"/>
          <p:cNvPicPr preferRelativeResize="0"/>
          <p:nvPr/>
        </p:nvPicPr>
        <p:blipFill>
          <a:blip r:embed="rId4">
            <a:alphaModFix/>
          </a:blip>
          <a:stretch>
            <a:fillRect/>
          </a:stretch>
        </p:blipFill>
        <p:spPr>
          <a:xfrm>
            <a:off x="116600" y="1151450"/>
            <a:ext cx="4708275" cy="3273724"/>
          </a:xfrm>
          <a:prstGeom prst="rect">
            <a:avLst/>
          </a:prstGeom>
          <a:noFill/>
          <a:ln cap="flat" cmpd="sng" w="9525">
            <a:solidFill>
              <a:srgbClr val="000000"/>
            </a:solidFill>
            <a:prstDash val="solid"/>
            <a:round/>
            <a:headEnd len="sm" w="sm" type="none"/>
            <a:tailEnd len="sm" w="sm" type="none"/>
          </a:ln>
        </p:spPr>
      </p:pic>
      <p:pic>
        <p:nvPicPr>
          <p:cNvPr id="286" name="Google Shape;286;p36"/>
          <p:cNvPicPr preferRelativeResize="0"/>
          <p:nvPr/>
        </p:nvPicPr>
        <p:blipFill>
          <a:blip r:embed="rId5">
            <a:alphaModFix/>
          </a:blip>
          <a:stretch>
            <a:fillRect/>
          </a:stretch>
        </p:blipFill>
        <p:spPr>
          <a:xfrm>
            <a:off x="5325963" y="2529025"/>
            <a:ext cx="3179645" cy="23822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Quantitative Analysis</a:t>
            </a:r>
            <a:endParaRPr>
              <a:latin typeface="Old Standard TT"/>
              <a:ea typeface="Old Standard TT"/>
              <a:cs typeface="Old Standard TT"/>
              <a:sym typeface="Old Standard TT"/>
            </a:endParaRPr>
          </a:p>
        </p:txBody>
      </p:sp>
      <p:sp>
        <p:nvSpPr>
          <p:cNvPr id="292" name="Google Shape;292;p3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 survey has been conducted to rate the images produced by algorithm on show natural they look.</a:t>
            </a:r>
            <a:endParaRPr/>
          </a:p>
          <a:p>
            <a:pPr indent="-342900" lvl="0" marL="457200" rtl="0" algn="l">
              <a:spcBef>
                <a:spcPts val="0"/>
              </a:spcBef>
              <a:spcAft>
                <a:spcPts val="0"/>
              </a:spcAft>
              <a:buSzPts val="1800"/>
              <a:buChar char="●"/>
            </a:pPr>
            <a:r>
              <a:rPr lang="en"/>
              <a:t>All the surveyors [30 in number] are of age group 23-26 working in same field with minimal/basic understanding of Digital Image Processing.</a:t>
            </a:r>
            <a:endParaRPr/>
          </a:p>
          <a:p>
            <a:pPr indent="-342900" lvl="0" marL="457200" rtl="0" algn="l">
              <a:spcBef>
                <a:spcPts val="0"/>
              </a:spcBef>
              <a:spcAft>
                <a:spcPts val="0"/>
              </a:spcAft>
              <a:buSzPts val="1800"/>
              <a:buChar char="●"/>
            </a:pPr>
            <a:r>
              <a:rPr lang="en"/>
              <a:t>Average of the scores across all images stands at 3.73 on a scale of 1-5 1 being least and 5 the best.</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0"/>
                                        <p:tgtEl>
                                          <p:spTgt spid="2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3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Survey Analysis</a:t>
            </a:r>
            <a:endParaRPr>
              <a:latin typeface="Old Standard TT"/>
              <a:ea typeface="Old Standard TT"/>
              <a:cs typeface="Old Standard TT"/>
              <a:sym typeface="Old Standard TT"/>
            </a:endParaRPr>
          </a:p>
        </p:txBody>
      </p:sp>
      <p:pic>
        <p:nvPicPr>
          <p:cNvPr id="298" name="Google Shape;298;p38"/>
          <p:cNvPicPr preferRelativeResize="0"/>
          <p:nvPr/>
        </p:nvPicPr>
        <p:blipFill>
          <a:blip r:embed="rId3">
            <a:alphaModFix/>
          </a:blip>
          <a:stretch>
            <a:fillRect/>
          </a:stretch>
        </p:blipFill>
        <p:spPr>
          <a:xfrm>
            <a:off x="1156700" y="1147225"/>
            <a:ext cx="4921966" cy="3691475"/>
          </a:xfrm>
          <a:prstGeom prst="rect">
            <a:avLst/>
          </a:prstGeom>
          <a:noFill/>
          <a:ln>
            <a:noFill/>
          </a:ln>
        </p:spPr>
      </p:pic>
      <p:sp>
        <p:nvSpPr>
          <p:cNvPr id="299" name="Google Shape;299;p38"/>
          <p:cNvSpPr txBox="1"/>
          <p:nvPr/>
        </p:nvSpPr>
        <p:spPr>
          <a:xfrm>
            <a:off x="5760900" y="2298163"/>
            <a:ext cx="3071400" cy="13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t>Mean = 3.73</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rPr lang="en" sz="2200"/>
              <a:t>Std Dev = 0.57</a:t>
            </a:r>
            <a:endParaRPr sz="2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39"/>
          <p:cNvSpPr txBox="1"/>
          <p:nvPr>
            <p:ph type="title"/>
          </p:nvPr>
        </p:nvSpPr>
        <p:spPr>
          <a:xfrm>
            <a:off x="311700" y="307100"/>
            <a:ext cx="38622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Limitations</a:t>
            </a:r>
            <a:endParaRPr>
              <a:latin typeface="Old Standard TT"/>
              <a:ea typeface="Old Standard TT"/>
              <a:cs typeface="Old Standard TT"/>
              <a:sym typeface="Old Standard TT"/>
            </a:endParaRPr>
          </a:p>
        </p:txBody>
      </p:sp>
      <p:sp>
        <p:nvSpPr>
          <p:cNvPr id="305" name="Google Shape;305;p3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Homography being a very crucial step of the process, this algorithm inherently includes all the limitations of homography.</a:t>
            </a:r>
            <a:endParaRPr/>
          </a:p>
          <a:p>
            <a:pPr indent="-342900" lvl="0" marL="457200" rtl="0" algn="l">
              <a:spcBef>
                <a:spcPts val="0"/>
              </a:spcBef>
              <a:spcAft>
                <a:spcPts val="0"/>
              </a:spcAft>
              <a:buSzPts val="1800"/>
              <a:buChar char="●"/>
            </a:pPr>
            <a:r>
              <a:rPr lang="en"/>
              <a:t>One of the major challenges was to make grabcut give better results. Still a challenge!</a:t>
            </a:r>
            <a:endParaRPr/>
          </a:p>
          <a:p>
            <a:pPr indent="-342900" lvl="0" marL="457200" rtl="0" algn="l">
              <a:spcBef>
                <a:spcPts val="0"/>
              </a:spcBef>
              <a:spcAft>
                <a:spcPts val="0"/>
              </a:spcAft>
              <a:buSzPts val="1800"/>
              <a:buChar char="●"/>
            </a:pPr>
            <a:r>
              <a:rPr lang="en"/>
              <a:t>Different images though with same background but different in depths, have huge distortion when homography is applied and hence will result in poor results.</a:t>
            </a:r>
            <a:endParaRPr/>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0"/>
          <p:cNvSpPr txBox="1"/>
          <p:nvPr>
            <p:ph type="title"/>
          </p:nvPr>
        </p:nvSpPr>
        <p:spPr>
          <a:xfrm>
            <a:off x="159300" y="873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Homography</a:t>
            </a:r>
            <a:endParaRPr>
              <a:latin typeface="Old Standard TT"/>
              <a:ea typeface="Old Standard TT"/>
              <a:cs typeface="Old Standard TT"/>
              <a:sym typeface="Old Standard TT"/>
            </a:endParaRPr>
          </a:p>
        </p:txBody>
      </p:sp>
      <p:pic>
        <p:nvPicPr>
          <p:cNvPr id="311" name="Google Shape;311;p40"/>
          <p:cNvPicPr preferRelativeResize="0"/>
          <p:nvPr/>
        </p:nvPicPr>
        <p:blipFill>
          <a:blip r:embed="rId3">
            <a:alphaModFix/>
          </a:blip>
          <a:stretch>
            <a:fillRect/>
          </a:stretch>
        </p:blipFill>
        <p:spPr>
          <a:xfrm>
            <a:off x="3034525" y="918625"/>
            <a:ext cx="5033382" cy="3691475"/>
          </a:xfrm>
          <a:prstGeom prst="rect">
            <a:avLst/>
          </a:prstGeom>
          <a:noFill/>
          <a:ln>
            <a:noFill/>
          </a:ln>
        </p:spPr>
      </p:pic>
      <p:sp>
        <p:nvSpPr>
          <p:cNvPr id="312" name="Google Shape;312;p40"/>
          <p:cNvSpPr txBox="1"/>
          <p:nvPr/>
        </p:nvSpPr>
        <p:spPr>
          <a:xfrm>
            <a:off x="3343063" y="4610100"/>
            <a:ext cx="44163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Improper alignment after alpha blending due to poor homography </a:t>
            </a:r>
            <a:endParaRPr sz="1100">
              <a:solidFill>
                <a:srgbClr val="666666"/>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41"/>
          <p:cNvSpPr txBox="1"/>
          <p:nvPr>
            <p:ph type="title"/>
          </p:nvPr>
        </p:nvSpPr>
        <p:spPr>
          <a:xfrm>
            <a:off x="293975" y="209500"/>
            <a:ext cx="32523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Analysis</a:t>
            </a:r>
            <a:endParaRPr>
              <a:latin typeface="Old Standard TT"/>
              <a:ea typeface="Old Standard TT"/>
              <a:cs typeface="Old Standard TT"/>
              <a:sym typeface="Old Standard TT"/>
            </a:endParaRPr>
          </a:p>
        </p:txBody>
      </p:sp>
      <p:pic>
        <p:nvPicPr>
          <p:cNvPr id="318" name="Google Shape;318;p41"/>
          <p:cNvPicPr preferRelativeResize="0"/>
          <p:nvPr/>
        </p:nvPicPr>
        <p:blipFill>
          <a:blip r:embed="rId3">
            <a:alphaModFix/>
          </a:blip>
          <a:stretch>
            <a:fillRect/>
          </a:stretch>
        </p:blipFill>
        <p:spPr>
          <a:xfrm>
            <a:off x="152400" y="1147225"/>
            <a:ext cx="8839204" cy="3314701"/>
          </a:xfrm>
          <a:prstGeom prst="rect">
            <a:avLst/>
          </a:prstGeom>
          <a:noFill/>
          <a:ln>
            <a:noFill/>
          </a:ln>
        </p:spPr>
      </p:pic>
      <p:sp>
        <p:nvSpPr>
          <p:cNvPr id="319" name="Google Shape;319;p41"/>
          <p:cNvSpPr txBox="1"/>
          <p:nvPr/>
        </p:nvSpPr>
        <p:spPr>
          <a:xfrm>
            <a:off x="212850" y="4568350"/>
            <a:ext cx="877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40</a:t>
            </a:r>
            <a:endParaRPr/>
          </a:p>
        </p:txBody>
      </p:sp>
      <p:sp>
        <p:nvSpPr>
          <p:cNvPr id="320" name="Google Shape;320;p41"/>
          <p:cNvSpPr txBox="1"/>
          <p:nvPr/>
        </p:nvSpPr>
        <p:spPr>
          <a:xfrm>
            <a:off x="2363851" y="4568350"/>
            <a:ext cx="41643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Image showing the key points used for matching when n = 40</a:t>
            </a:r>
            <a:endParaRPr sz="1100">
              <a:solidFill>
                <a:srgbClr val="66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5"/>
          <p:cNvSpPr txBox="1"/>
          <p:nvPr>
            <p:ph type="title"/>
          </p:nvPr>
        </p:nvSpPr>
        <p:spPr>
          <a:xfrm>
            <a:off x="311700" y="315925"/>
            <a:ext cx="55692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Pipeline of the project</a:t>
            </a:r>
            <a:endParaRPr>
              <a:latin typeface="Old Standard TT"/>
              <a:ea typeface="Old Standard TT"/>
              <a:cs typeface="Old Standard TT"/>
              <a:sym typeface="Old Standard TT"/>
            </a:endParaRPr>
          </a:p>
        </p:txBody>
      </p:sp>
      <p:sp>
        <p:nvSpPr>
          <p:cNvPr id="85" name="Google Shape;85;p15"/>
          <p:cNvSpPr txBox="1"/>
          <p:nvPr>
            <p:ph idx="1" type="body"/>
          </p:nvPr>
        </p:nvSpPr>
        <p:spPr>
          <a:xfrm>
            <a:off x="311700" y="1367925"/>
            <a:ext cx="8520600" cy="3195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Color Correction					</a:t>
            </a:r>
            <a:endParaRPr/>
          </a:p>
          <a:p>
            <a:pPr indent="-342900" lvl="0" marL="457200" rtl="0" algn="l">
              <a:spcBef>
                <a:spcPts val="0"/>
              </a:spcBef>
              <a:spcAft>
                <a:spcPts val="0"/>
              </a:spcAft>
              <a:buSzPts val="1800"/>
              <a:buChar char="●"/>
            </a:pPr>
            <a:r>
              <a:rPr lang="en"/>
              <a:t>Face and body detection			</a:t>
            </a:r>
            <a:endParaRPr/>
          </a:p>
          <a:p>
            <a:pPr indent="-342900" lvl="0" marL="457200" rtl="0" algn="l">
              <a:spcBef>
                <a:spcPts val="0"/>
              </a:spcBef>
              <a:spcAft>
                <a:spcPts val="0"/>
              </a:spcAft>
              <a:buSzPts val="1800"/>
              <a:buChar char="●"/>
            </a:pPr>
            <a:r>
              <a:rPr lang="en"/>
              <a:t>Keypoint Matching				</a:t>
            </a:r>
            <a:endParaRPr/>
          </a:p>
          <a:p>
            <a:pPr indent="-342900" lvl="0" marL="457200" rtl="0" algn="l">
              <a:spcBef>
                <a:spcPts val="0"/>
              </a:spcBef>
              <a:spcAft>
                <a:spcPts val="0"/>
              </a:spcAft>
              <a:buSzPts val="1800"/>
              <a:buChar char="●"/>
            </a:pPr>
            <a:r>
              <a:rPr lang="en"/>
              <a:t>Homography					</a:t>
            </a:r>
            <a:endParaRPr/>
          </a:p>
          <a:p>
            <a:pPr indent="-342900" lvl="0" marL="457200" rtl="0" algn="l">
              <a:spcBef>
                <a:spcPts val="0"/>
              </a:spcBef>
              <a:spcAft>
                <a:spcPts val="0"/>
              </a:spcAft>
              <a:buSzPts val="1800"/>
              <a:buChar char="●"/>
            </a:pPr>
            <a:r>
              <a:rPr lang="en"/>
              <a:t>Blending						</a:t>
            </a:r>
            <a:endParaRPr/>
          </a:p>
          <a:p>
            <a:pPr indent="-317500" lvl="1" marL="914400" rtl="0" algn="l">
              <a:spcBef>
                <a:spcPts val="0"/>
              </a:spcBef>
              <a:spcAft>
                <a:spcPts val="0"/>
              </a:spcAft>
              <a:buSzPts val="1400"/>
              <a:buChar char="○"/>
            </a:pPr>
            <a:r>
              <a:rPr lang="en"/>
              <a:t>Alpha Blending</a:t>
            </a:r>
            <a:endParaRPr/>
          </a:p>
          <a:p>
            <a:pPr indent="-317500" lvl="1" marL="914400" rtl="0" algn="l">
              <a:spcBef>
                <a:spcPts val="0"/>
              </a:spcBef>
              <a:spcAft>
                <a:spcPts val="0"/>
              </a:spcAft>
              <a:buSzPts val="1400"/>
              <a:buChar char="○"/>
            </a:pPr>
            <a:r>
              <a:rPr lang="en"/>
              <a:t>Grabcut</a:t>
            </a:r>
            <a:endParaRPr/>
          </a:p>
          <a:p>
            <a:pPr indent="-342900" lvl="0" marL="457200" rtl="0" algn="l">
              <a:spcBef>
                <a:spcPts val="0"/>
              </a:spcBef>
              <a:spcAft>
                <a:spcPts val="0"/>
              </a:spcAft>
              <a:buSzPts val="1800"/>
              <a:buChar char="●"/>
            </a:pPr>
            <a:r>
              <a:rPr lang="en"/>
              <a:t>Survey							</a:t>
            </a:r>
            <a:endParaRPr/>
          </a:p>
          <a:p>
            <a:pPr indent="-342900" lvl="0" marL="457200" rtl="0" algn="l">
              <a:spcBef>
                <a:spcPts val="0"/>
              </a:spcBef>
              <a:spcAft>
                <a:spcPts val="0"/>
              </a:spcAft>
              <a:buSzPts val="1800"/>
              <a:buChar char="●"/>
            </a:pPr>
            <a:r>
              <a:rPr lang="en"/>
              <a:t>Limitations &amp; Analysis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pic>
        <p:nvPicPr>
          <p:cNvPr id="325" name="Google Shape;325;p42"/>
          <p:cNvPicPr preferRelativeResize="0"/>
          <p:nvPr/>
        </p:nvPicPr>
        <p:blipFill rotWithShape="1">
          <a:blip r:embed="rId3">
            <a:alphaModFix/>
          </a:blip>
          <a:srcRect b="0" l="0" r="0" t="0"/>
          <a:stretch/>
        </p:blipFill>
        <p:spPr>
          <a:xfrm>
            <a:off x="152400" y="1147225"/>
            <a:ext cx="8839204" cy="3314701"/>
          </a:xfrm>
          <a:prstGeom prst="rect">
            <a:avLst/>
          </a:prstGeom>
          <a:noFill/>
          <a:ln>
            <a:noFill/>
          </a:ln>
        </p:spPr>
      </p:pic>
      <p:sp>
        <p:nvSpPr>
          <p:cNvPr id="326" name="Google Shape;326;p42"/>
          <p:cNvSpPr txBox="1"/>
          <p:nvPr/>
        </p:nvSpPr>
        <p:spPr>
          <a:xfrm>
            <a:off x="241100" y="4568350"/>
            <a:ext cx="877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100</a:t>
            </a:r>
            <a:endParaRPr/>
          </a:p>
        </p:txBody>
      </p:sp>
      <p:sp>
        <p:nvSpPr>
          <p:cNvPr id="327" name="Google Shape;327;p42"/>
          <p:cNvSpPr txBox="1"/>
          <p:nvPr>
            <p:ph type="title"/>
          </p:nvPr>
        </p:nvSpPr>
        <p:spPr>
          <a:xfrm>
            <a:off x="293975" y="209500"/>
            <a:ext cx="32523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Analysis</a:t>
            </a:r>
            <a:endParaRPr>
              <a:latin typeface="Old Standard TT"/>
              <a:ea typeface="Old Standard TT"/>
              <a:cs typeface="Old Standard TT"/>
              <a:sym typeface="Old Standard TT"/>
            </a:endParaRPr>
          </a:p>
        </p:txBody>
      </p:sp>
      <p:sp>
        <p:nvSpPr>
          <p:cNvPr id="328" name="Google Shape;328;p42"/>
          <p:cNvSpPr txBox="1"/>
          <p:nvPr/>
        </p:nvSpPr>
        <p:spPr>
          <a:xfrm>
            <a:off x="2363851" y="4568350"/>
            <a:ext cx="41643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Image showing the key points used for matching when n = 100</a:t>
            </a:r>
            <a:endParaRPr sz="1100">
              <a:solidFill>
                <a:srgbClr val="666666"/>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pic>
        <p:nvPicPr>
          <p:cNvPr id="333" name="Google Shape;333;p43"/>
          <p:cNvPicPr preferRelativeResize="0"/>
          <p:nvPr/>
        </p:nvPicPr>
        <p:blipFill>
          <a:blip r:embed="rId3">
            <a:alphaModFix/>
          </a:blip>
          <a:stretch>
            <a:fillRect/>
          </a:stretch>
        </p:blipFill>
        <p:spPr>
          <a:xfrm>
            <a:off x="384138" y="1301498"/>
            <a:ext cx="3879675" cy="2845325"/>
          </a:xfrm>
          <a:prstGeom prst="rect">
            <a:avLst/>
          </a:prstGeom>
          <a:noFill/>
          <a:ln>
            <a:noFill/>
          </a:ln>
        </p:spPr>
      </p:pic>
      <p:pic>
        <p:nvPicPr>
          <p:cNvPr id="334" name="Google Shape;334;p43"/>
          <p:cNvPicPr preferRelativeResize="0"/>
          <p:nvPr/>
        </p:nvPicPr>
        <p:blipFill>
          <a:blip r:embed="rId4">
            <a:alphaModFix/>
          </a:blip>
          <a:stretch>
            <a:fillRect/>
          </a:stretch>
        </p:blipFill>
        <p:spPr>
          <a:xfrm>
            <a:off x="4627425" y="1301488"/>
            <a:ext cx="3879649" cy="2845325"/>
          </a:xfrm>
          <a:prstGeom prst="rect">
            <a:avLst/>
          </a:prstGeom>
          <a:noFill/>
          <a:ln>
            <a:noFill/>
          </a:ln>
        </p:spPr>
      </p:pic>
      <p:sp>
        <p:nvSpPr>
          <p:cNvPr id="335" name="Google Shape;335;p43"/>
          <p:cNvSpPr txBox="1"/>
          <p:nvPr/>
        </p:nvSpPr>
        <p:spPr>
          <a:xfrm>
            <a:off x="425675" y="711075"/>
            <a:ext cx="877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40</a:t>
            </a:r>
            <a:endParaRPr/>
          </a:p>
        </p:txBody>
      </p:sp>
      <p:sp>
        <p:nvSpPr>
          <p:cNvPr id="336" name="Google Shape;336;p43"/>
          <p:cNvSpPr txBox="1"/>
          <p:nvPr/>
        </p:nvSpPr>
        <p:spPr>
          <a:xfrm>
            <a:off x="4976650" y="711075"/>
            <a:ext cx="877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 = 100</a:t>
            </a:r>
            <a:endParaRPr/>
          </a:p>
        </p:txBody>
      </p:sp>
      <p:sp>
        <p:nvSpPr>
          <p:cNvPr id="337" name="Google Shape;337;p43"/>
          <p:cNvSpPr txBox="1"/>
          <p:nvPr/>
        </p:nvSpPr>
        <p:spPr>
          <a:xfrm>
            <a:off x="977575" y="4146825"/>
            <a:ext cx="26928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Output of algorithm using 40 keypoints</a:t>
            </a:r>
            <a:endParaRPr sz="1100">
              <a:solidFill>
                <a:srgbClr val="666666"/>
              </a:solidFill>
            </a:endParaRPr>
          </a:p>
        </p:txBody>
      </p:sp>
      <p:sp>
        <p:nvSpPr>
          <p:cNvPr id="338" name="Google Shape;338;p43"/>
          <p:cNvSpPr txBox="1"/>
          <p:nvPr/>
        </p:nvSpPr>
        <p:spPr>
          <a:xfrm>
            <a:off x="5137000" y="4146825"/>
            <a:ext cx="28605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Output of algorithm using 100 keypoints</a:t>
            </a:r>
            <a:endParaRPr sz="1100">
              <a:solidFill>
                <a:srgbClr val="666666"/>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44"/>
          <p:cNvSpPr txBox="1"/>
          <p:nvPr>
            <p:ph type="title"/>
          </p:nvPr>
        </p:nvSpPr>
        <p:spPr>
          <a:xfrm>
            <a:off x="311700" y="174025"/>
            <a:ext cx="26154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Grabcut</a:t>
            </a:r>
            <a:endParaRPr>
              <a:latin typeface="Old Standard TT"/>
              <a:ea typeface="Old Standard TT"/>
              <a:cs typeface="Old Standard TT"/>
              <a:sym typeface="Old Standard TT"/>
            </a:endParaRPr>
          </a:p>
        </p:txBody>
      </p:sp>
      <p:pic>
        <p:nvPicPr>
          <p:cNvPr id="344" name="Google Shape;344;p44"/>
          <p:cNvPicPr preferRelativeResize="0"/>
          <p:nvPr/>
        </p:nvPicPr>
        <p:blipFill>
          <a:blip r:embed="rId3">
            <a:alphaModFix/>
          </a:blip>
          <a:stretch>
            <a:fillRect/>
          </a:stretch>
        </p:blipFill>
        <p:spPr>
          <a:xfrm>
            <a:off x="272628" y="1102775"/>
            <a:ext cx="2693551" cy="3588599"/>
          </a:xfrm>
          <a:prstGeom prst="rect">
            <a:avLst/>
          </a:prstGeom>
          <a:noFill/>
          <a:ln>
            <a:noFill/>
          </a:ln>
        </p:spPr>
      </p:pic>
      <p:pic>
        <p:nvPicPr>
          <p:cNvPr id="345" name="Google Shape;345;p44"/>
          <p:cNvPicPr preferRelativeResize="0"/>
          <p:nvPr/>
        </p:nvPicPr>
        <p:blipFill>
          <a:blip r:embed="rId4">
            <a:alphaModFix/>
          </a:blip>
          <a:stretch>
            <a:fillRect/>
          </a:stretch>
        </p:blipFill>
        <p:spPr>
          <a:xfrm>
            <a:off x="3157654" y="315925"/>
            <a:ext cx="5833946" cy="4375459"/>
          </a:xfrm>
          <a:prstGeom prst="rect">
            <a:avLst/>
          </a:prstGeom>
          <a:noFill/>
          <a:ln>
            <a:noFill/>
          </a:ln>
        </p:spPr>
      </p:pic>
      <p:sp>
        <p:nvSpPr>
          <p:cNvPr id="346" name="Google Shape;346;p44"/>
          <p:cNvSpPr txBox="1"/>
          <p:nvPr/>
        </p:nvSpPr>
        <p:spPr>
          <a:xfrm>
            <a:off x="2342075" y="4691375"/>
            <a:ext cx="39666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Images showing poor result due to improper grabcut result</a:t>
            </a:r>
            <a:endParaRPr sz="1100">
              <a:solidFill>
                <a:srgbClr val="666666"/>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45"/>
          <p:cNvSpPr txBox="1"/>
          <p:nvPr>
            <p:ph type="title"/>
          </p:nvPr>
        </p:nvSpPr>
        <p:spPr>
          <a:xfrm>
            <a:off x="262575" y="141000"/>
            <a:ext cx="42564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Depth variation</a:t>
            </a:r>
            <a:endParaRPr>
              <a:latin typeface="Old Standard TT"/>
              <a:ea typeface="Old Standard TT"/>
              <a:cs typeface="Old Standard TT"/>
              <a:sym typeface="Old Standard TT"/>
            </a:endParaRPr>
          </a:p>
        </p:txBody>
      </p:sp>
      <p:pic>
        <p:nvPicPr>
          <p:cNvPr id="352" name="Google Shape;352;p45"/>
          <p:cNvPicPr preferRelativeResize="0"/>
          <p:nvPr/>
        </p:nvPicPr>
        <p:blipFill>
          <a:blip r:embed="rId3">
            <a:alphaModFix/>
          </a:blip>
          <a:stretch>
            <a:fillRect/>
          </a:stretch>
        </p:blipFill>
        <p:spPr>
          <a:xfrm>
            <a:off x="2537575" y="1241525"/>
            <a:ext cx="5696051" cy="3252976"/>
          </a:xfrm>
          <a:prstGeom prst="rect">
            <a:avLst/>
          </a:prstGeom>
          <a:noFill/>
          <a:ln>
            <a:noFill/>
          </a:ln>
        </p:spPr>
      </p:pic>
      <p:sp>
        <p:nvSpPr>
          <p:cNvPr id="353" name="Google Shape;353;p45"/>
          <p:cNvSpPr txBox="1"/>
          <p:nvPr/>
        </p:nvSpPr>
        <p:spPr>
          <a:xfrm>
            <a:off x="4039200" y="4578925"/>
            <a:ext cx="26928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Poor result for improper </a:t>
            </a:r>
            <a:endParaRPr sz="1100">
              <a:solidFill>
                <a:srgbClr val="666666"/>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4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Contributions</a:t>
            </a:r>
            <a:endParaRPr>
              <a:latin typeface="Old Standard TT"/>
              <a:ea typeface="Old Standard TT"/>
              <a:cs typeface="Old Standard TT"/>
              <a:sym typeface="Old Standard TT"/>
            </a:endParaRPr>
          </a:p>
        </p:txBody>
      </p:sp>
      <p:sp>
        <p:nvSpPr>
          <p:cNvPr id="359" name="Google Shape;359;p46"/>
          <p:cNvSpPr txBox="1"/>
          <p:nvPr>
            <p:ph idx="1" type="body"/>
          </p:nvPr>
        </p:nvSpPr>
        <p:spPr>
          <a:xfrm>
            <a:off x="311700" y="1225225"/>
            <a:ext cx="8520600" cy="3585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Color Correction					- Sangeeth</a:t>
            </a:r>
            <a:endParaRPr/>
          </a:p>
          <a:p>
            <a:pPr indent="-342900" lvl="0" marL="457200" rtl="0" algn="l">
              <a:spcBef>
                <a:spcPts val="0"/>
              </a:spcBef>
              <a:spcAft>
                <a:spcPts val="0"/>
              </a:spcAft>
              <a:buSzPts val="1800"/>
              <a:buChar char="●"/>
            </a:pPr>
            <a:r>
              <a:rPr lang="en"/>
              <a:t>Face and body detection			- Rudrabha</a:t>
            </a:r>
            <a:endParaRPr/>
          </a:p>
          <a:p>
            <a:pPr indent="-342900" lvl="0" marL="457200" rtl="0" algn="l">
              <a:spcBef>
                <a:spcPts val="0"/>
              </a:spcBef>
              <a:spcAft>
                <a:spcPts val="0"/>
              </a:spcAft>
              <a:buSzPts val="1800"/>
              <a:buChar char="●"/>
            </a:pPr>
            <a:r>
              <a:rPr lang="en"/>
              <a:t>Keypoint Matching				- Rudrabha</a:t>
            </a:r>
            <a:endParaRPr/>
          </a:p>
          <a:p>
            <a:pPr indent="-342900" lvl="0" marL="457200" rtl="0" algn="l">
              <a:spcBef>
                <a:spcPts val="0"/>
              </a:spcBef>
              <a:spcAft>
                <a:spcPts val="0"/>
              </a:spcAft>
              <a:buSzPts val="1800"/>
              <a:buChar char="●"/>
            </a:pPr>
            <a:r>
              <a:rPr lang="en"/>
              <a:t>Homography					- Rudrabha</a:t>
            </a:r>
            <a:endParaRPr/>
          </a:p>
          <a:p>
            <a:pPr indent="-342900" lvl="0" marL="457200" rtl="0" algn="l">
              <a:spcBef>
                <a:spcPts val="0"/>
              </a:spcBef>
              <a:spcAft>
                <a:spcPts val="0"/>
              </a:spcAft>
              <a:buSzPts val="1800"/>
              <a:buChar char="●"/>
            </a:pPr>
            <a:r>
              <a:rPr lang="en"/>
              <a:t>Blending						- Sangeeth</a:t>
            </a:r>
            <a:endParaRPr/>
          </a:p>
          <a:p>
            <a:pPr indent="-317500" lvl="1" marL="914400" rtl="0" algn="l">
              <a:spcBef>
                <a:spcPts val="0"/>
              </a:spcBef>
              <a:spcAft>
                <a:spcPts val="0"/>
              </a:spcAft>
              <a:buSzPts val="1400"/>
              <a:buChar char="○"/>
            </a:pPr>
            <a:r>
              <a:rPr lang="en"/>
              <a:t>Alpha Blending</a:t>
            </a:r>
            <a:endParaRPr/>
          </a:p>
          <a:p>
            <a:pPr indent="-317500" lvl="1" marL="914400" rtl="0" algn="l">
              <a:spcBef>
                <a:spcPts val="0"/>
              </a:spcBef>
              <a:spcAft>
                <a:spcPts val="0"/>
              </a:spcAft>
              <a:buSzPts val="1400"/>
              <a:buChar char="○"/>
            </a:pPr>
            <a:r>
              <a:rPr lang="en"/>
              <a:t>Grabcut</a:t>
            </a:r>
            <a:endParaRPr/>
          </a:p>
          <a:p>
            <a:pPr indent="-342900" lvl="0" marL="457200" rtl="0" algn="l">
              <a:spcBef>
                <a:spcPts val="0"/>
              </a:spcBef>
              <a:spcAft>
                <a:spcPts val="0"/>
              </a:spcAft>
              <a:buSzPts val="1800"/>
              <a:buChar char="●"/>
            </a:pPr>
            <a:r>
              <a:rPr lang="en"/>
              <a:t>Public Survey					- Sangeeth</a:t>
            </a:r>
            <a:endParaRPr/>
          </a:p>
          <a:p>
            <a:pPr indent="-342900" lvl="0" marL="457200" rtl="0" algn="l">
              <a:spcBef>
                <a:spcPts val="0"/>
              </a:spcBef>
              <a:spcAft>
                <a:spcPts val="0"/>
              </a:spcAft>
              <a:buSzPts val="1800"/>
              <a:buChar char="●"/>
            </a:pPr>
            <a:r>
              <a:rPr lang="en"/>
              <a:t>Limitations &amp; Analysis			- Rudrabha</a:t>
            </a:r>
            <a:endParaRPr/>
          </a:p>
          <a:p>
            <a:pPr indent="-342900" lvl="0" marL="457200" rtl="0" algn="l">
              <a:spcBef>
                <a:spcPts val="0"/>
              </a:spcBef>
              <a:spcAft>
                <a:spcPts val="0"/>
              </a:spcAft>
              <a:buSzPts val="1800"/>
              <a:buChar char="●"/>
            </a:pPr>
            <a:r>
              <a:rPr lang="en"/>
              <a:t>Project Report					- Rudrabha</a:t>
            </a:r>
            <a:endParaRPr/>
          </a:p>
          <a:p>
            <a:pPr indent="-342900" lvl="0" marL="457200" rtl="0" algn="l">
              <a:spcBef>
                <a:spcPts val="0"/>
              </a:spcBef>
              <a:spcAft>
                <a:spcPts val="0"/>
              </a:spcAft>
              <a:buSzPts val="1800"/>
              <a:buChar char="●"/>
            </a:pPr>
            <a:r>
              <a:rPr lang="en"/>
              <a:t>Project Presentation				- Sangeeth</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pic>
        <p:nvPicPr>
          <p:cNvPr id="364" name="Google Shape;364;p47"/>
          <p:cNvPicPr preferRelativeResize="0"/>
          <p:nvPr/>
        </p:nvPicPr>
        <p:blipFill rotWithShape="1">
          <a:blip r:embed="rId3">
            <a:alphaModFix/>
          </a:blip>
          <a:srcRect b="5926" l="2200" r="0" t="0"/>
          <a:stretch/>
        </p:blipFill>
        <p:spPr>
          <a:xfrm>
            <a:off x="686625" y="192150"/>
            <a:ext cx="7465575" cy="4739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Color Correction</a:t>
            </a:r>
            <a:endParaRPr>
              <a:latin typeface="Old Standard TT"/>
              <a:ea typeface="Old Standard TT"/>
              <a:cs typeface="Old Standard TT"/>
              <a:sym typeface="Old Standard TT"/>
            </a:endParaRPr>
          </a:p>
        </p:txBody>
      </p:sp>
      <p:sp>
        <p:nvSpPr>
          <p:cNvPr id="91" name="Google Shape;91;p1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Convert images to LAB color space</a:t>
            </a:r>
            <a:endParaRPr sz="2200"/>
          </a:p>
          <a:p>
            <a:pPr indent="0" lvl="0" marL="457200" rtl="0" algn="l">
              <a:spcBef>
                <a:spcPts val="1600"/>
              </a:spcBef>
              <a:spcAft>
                <a:spcPts val="0"/>
              </a:spcAft>
              <a:buNone/>
            </a:pPr>
            <a:r>
              <a:rPr lang="en" sz="1400"/>
              <a:t>This would allow us to modify the lightness channel of the image without interfering with the color.</a:t>
            </a:r>
            <a:endParaRPr sz="1400"/>
          </a:p>
          <a:p>
            <a:pPr indent="-368300" lvl="0" marL="457200" rtl="0" algn="l">
              <a:spcBef>
                <a:spcPts val="1600"/>
              </a:spcBef>
              <a:spcAft>
                <a:spcPts val="0"/>
              </a:spcAft>
              <a:buSzPts val="2200"/>
              <a:buChar char="●"/>
            </a:pPr>
            <a:r>
              <a:rPr lang="en" sz="2200"/>
              <a:t>Perform Contrast Limited Histogram Adaptive Equalization on both the images.</a:t>
            </a:r>
            <a:endParaRPr sz="2200"/>
          </a:p>
          <a:p>
            <a:pPr indent="0" lvl="0" marL="457200" rtl="0" algn="l">
              <a:spcBef>
                <a:spcPts val="1600"/>
              </a:spcBef>
              <a:spcAft>
                <a:spcPts val="1600"/>
              </a:spcAft>
              <a:buNone/>
            </a:pPr>
            <a:r>
              <a:rPr lang="en" sz="1400"/>
              <a:t>This makes sure both the images have similar background lighting conditions to avoid artefacts while blending.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pic>
        <p:nvPicPr>
          <p:cNvPr id="96" name="Google Shape;96;p17"/>
          <p:cNvPicPr preferRelativeResize="0"/>
          <p:nvPr/>
        </p:nvPicPr>
        <p:blipFill>
          <a:blip r:embed="rId3">
            <a:alphaModFix/>
          </a:blip>
          <a:stretch>
            <a:fillRect/>
          </a:stretch>
        </p:blipFill>
        <p:spPr>
          <a:xfrm>
            <a:off x="2779650" y="115250"/>
            <a:ext cx="3102200" cy="2326650"/>
          </a:xfrm>
          <a:prstGeom prst="rect">
            <a:avLst/>
          </a:prstGeom>
          <a:noFill/>
          <a:ln cap="flat" cmpd="sng" w="19050">
            <a:solidFill>
              <a:srgbClr val="000000"/>
            </a:solidFill>
            <a:prstDash val="solid"/>
            <a:round/>
            <a:headEnd len="sm" w="sm" type="none"/>
            <a:tailEnd len="sm" w="sm" type="none"/>
          </a:ln>
        </p:spPr>
      </p:pic>
      <p:pic>
        <p:nvPicPr>
          <p:cNvPr id="97" name="Google Shape;97;p17"/>
          <p:cNvPicPr preferRelativeResize="0"/>
          <p:nvPr/>
        </p:nvPicPr>
        <p:blipFill>
          <a:blip r:embed="rId4">
            <a:alphaModFix/>
          </a:blip>
          <a:stretch>
            <a:fillRect/>
          </a:stretch>
        </p:blipFill>
        <p:spPr>
          <a:xfrm>
            <a:off x="2779650" y="2536275"/>
            <a:ext cx="3102200" cy="2326650"/>
          </a:xfrm>
          <a:prstGeom prst="rect">
            <a:avLst/>
          </a:prstGeom>
          <a:noFill/>
          <a:ln cap="flat" cmpd="sng" w="19050">
            <a:solidFill>
              <a:srgbClr val="000000"/>
            </a:solidFill>
            <a:prstDash val="solid"/>
            <a:round/>
            <a:headEnd len="sm" w="sm" type="none"/>
            <a:tailEnd len="sm" w="sm" type="none"/>
          </a:ln>
        </p:spPr>
      </p:pic>
      <p:pic>
        <p:nvPicPr>
          <p:cNvPr id="98" name="Google Shape;98;p17"/>
          <p:cNvPicPr preferRelativeResize="0"/>
          <p:nvPr/>
        </p:nvPicPr>
        <p:blipFill>
          <a:blip r:embed="rId5">
            <a:alphaModFix/>
          </a:blip>
          <a:stretch>
            <a:fillRect/>
          </a:stretch>
        </p:blipFill>
        <p:spPr>
          <a:xfrm>
            <a:off x="6069400" y="2917601"/>
            <a:ext cx="2883123" cy="419837"/>
          </a:xfrm>
          <a:prstGeom prst="rect">
            <a:avLst/>
          </a:prstGeom>
          <a:noFill/>
          <a:ln cap="flat" cmpd="sng" w="19050">
            <a:solidFill>
              <a:srgbClr val="000000"/>
            </a:solidFill>
            <a:prstDash val="solid"/>
            <a:round/>
            <a:headEnd len="sm" w="sm" type="none"/>
            <a:tailEnd len="sm" w="sm" type="none"/>
          </a:ln>
        </p:spPr>
      </p:pic>
      <p:pic>
        <p:nvPicPr>
          <p:cNvPr id="99" name="Google Shape;99;p17"/>
          <p:cNvPicPr preferRelativeResize="0"/>
          <p:nvPr/>
        </p:nvPicPr>
        <p:blipFill>
          <a:blip r:embed="rId6">
            <a:alphaModFix/>
          </a:blip>
          <a:stretch>
            <a:fillRect/>
          </a:stretch>
        </p:blipFill>
        <p:spPr>
          <a:xfrm>
            <a:off x="6069402" y="3569707"/>
            <a:ext cx="2883123" cy="419818"/>
          </a:xfrm>
          <a:prstGeom prst="rect">
            <a:avLst/>
          </a:prstGeom>
          <a:noFill/>
          <a:ln cap="flat" cmpd="sng" w="19050">
            <a:solidFill>
              <a:srgbClr val="000000"/>
            </a:solidFill>
            <a:prstDash val="solid"/>
            <a:round/>
            <a:headEnd len="sm" w="sm" type="none"/>
            <a:tailEnd len="sm" w="sm" type="none"/>
          </a:ln>
        </p:spPr>
      </p:pic>
      <p:sp>
        <p:nvSpPr>
          <p:cNvPr id="100" name="Google Shape;100;p17"/>
          <p:cNvSpPr/>
          <p:nvPr/>
        </p:nvSpPr>
        <p:spPr>
          <a:xfrm>
            <a:off x="3369550" y="1871175"/>
            <a:ext cx="966600" cy="1950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a:off x="3369550" y="4276075"/>
            <a:ext cx="966600" cy="1950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17"/>
          <p:cNvCxnSpPr/>
          <p:nvPr/>
        </p:nvCxnSpPr>
        <p:spPr>
          <a:xfrm>
            <a:off x="4318225" y="1872625"/>
            <a:ext cx="4652700" cy="1030500"/>
          </a:xfrm>
          <a:prstGeom prst="straightConnector1">
            <a:avLst/>
          </a:prstGeom>
          <a:noFill/>
          <a:ln cap="flat" cmpd="sng" w="9525">
            <a:solidFill>
              <a:srgbClr val="000000"/>
            </a:solidFill>
            <a:prstDash val="solid"/>
            <a:round/>
            <a:headEnd len="med" w="med" type="none"/>
            <a:tailEnd len="med" w="med" type="triangle"/>
          </a:ln>
        </p:spPr>
      </p:cxnSp>
      <p:cxnSp>
        <p:nvCxnSpPr>
          <p:cNvPr id="103" name="Google Shape;103;p17"/>
          <p:cNvCxnSpPr/>
          <p:nvPr/>
        </p:nvCxnSpPr>
        <p:spPr>
          <a:xfrm>
            <a:off x="3376450" y="2064900"/>
            <a:ext cx="2687400" cy="1284300"/>
          </a:xfrm>
          <a:prstGeom prst="straightConnector1">
            <a:avLst/>
          </a:prstGeom>
          <a:noFill/>
          <a:ln cap="flat" cmpd="sng" w="9525">
            <a:solidFill>
              <a:srgbClr val="000000"/>
            </a:solidFill>
            <a:prstDash val="solid"/>
            <a:round/>
            <a:headEnd len="med" w="med" type="none"/>
            <a:tailEnd len="med" w="med" type="triangle"/>
          </a:ln>
        </p:spPr>
      </p:cxnSp>
      <p:cxnSp>
        <p:nvCxnSpPr>
          <p:cNvPr id="104" name="Google Shape;104;p17"/>
          <p:cNvCxnSpPr/>
          <p:nvPr/>
        </p:nvCxnSpPr>
        <p:spPr>
          <a:xfrm flipH="1" rot="10800000">
            <a:off x="3368750" y="3556875"/>
            <a:ext cx="2672100" cy="715200"/>
          </a:xfrm>
          <a:prstGeom prst="straightConnector1">
            <a:avLst/>
          </a:prstGeom>
          <a:noFill/>
          <a:ln cap="flat" cmpd="sng" w="9525">
            <a:solidFill>
              <a:srgbClr val="000000"/>
            </a:solidFill>
            <a:prstDash val="solid"/>
            <a:round/>
            <a:headEnd len="med" w="med" type="none"/>
            <a:tailEnd len="med" w="med" type="triangle"/>
          </a:ln>
        </p:spPr>
      </p:cxnSp>
      <p:cxnSp>
        <p:nvCxnSpPr>
          <p:cNvPr id="105" name="Google Shape;105;p17"/>
          <p:cNvCxnSpPr/>
          <p:nvPr/>
        </p:nvCxnSpPr>
        <p:spPr>
          <a:xfrm flipH="1" rot="10800000">
            <a:off x="4333600" y="4003125"/>
            <a:ext cx="4637400" cy="468900"/>
          </a:xfrm>
          <a:prstGeom prst="straightConnector1">
            <a:avLst/>
          </a:prstGeom>
          <a:noFill/>
          <a:ln cap="flat" cmpd="sng" w="9525">
            <a:solidFill>
              <a:srgbClr val="000000"/>
            </a:solidFill>
            <a:prstDash val="solid"/>
            <a:round/>
            <a:headEnd len="med" w="med" type="none"/>
            <a:tailEnd len="med" w="med" type="triangle"/>
          </a:ln>
        </p:spPr>
      </p:cxnSp>
      <p:pic>
        <p:nvPicPr>
          <p:cNvPr id="106" name="Google Shape;106;p17"/>
          <p:cNvPicPr preferRelativeResize="0"/>
          <p:nvPr/>
        </p:nvPicPr>
        <p:blipFill>
          <a:blip r:embed="rId7">
            <a:alphaModFix/>
          </a:blip>
          <a:stretch>
            <a:fillRect/>
          </a:stretch>
        </p:blipFill>
        <p:spPr>
          <a:xfrm>
            <a:off x="76175" y="1064375"/>
            <a:ext cx="2501699" cy="621275"/>
          </a:xfrm>
          <a:prstGeom prst="rect">
            <a:avLst/>
          </a:prstGeom>
          <a:noFill/>
          <a:ln cap="flat" cmpd="sng" w="19050">
            <a:solidFill>
              <a:srgbClr val="980000"/>
            </a:solidFill>
            <a:prstDash val="solid"/>
            <a:round/>
            <a:headEnd len="sm" w="sm" type="none"/>
            <a:tailEnd len="sm" w="sm" type="none"/>
          </a:ln>
        </p:spPr>
      </p:pic>
      <p:pic>
        <p:nvPicPr>
          <p:cNvPr id="107" name="Google Shape;107;p17"/>
          <p:cNvPicPr preferRelativeResize="0"/>
          <p:nvPr/>
        </p:nvPicPr>
        <p:blipFill>
          <a:blip r:embed="rId8">
            <a:alphaModFix/>
          </a:blip>
          <a:stretch>
            <a:fillRect/>
          </a:stretch>
        </p:blipFill>
        <p:spPr>
          <a:xfrm>
            <a:off x="76200" y="208313"/>
            <a:ext cx="2501660" cy="621262"/>
          </a:xfrm>
          <a:prstGeom prst="rect">
            <a:avLst/>
          </a:prstGeom>
          <a:noFill/>
          <a:ln cap="flat" cmpd="sng" w="19050">
            <a:solidFill>
              <a:srgbClr val="980000"/>
            </a:solidFill>
            <a:prstDash val="solid"/>
            <a:round/>
            <a:headEnd len="sm" w="sm" type="none"/>
            <a:tailEnd len="sm" w="sm" type="none"/>
          </a:ln>
        </p:spPr>
      </p:pic>
      <p:sp>
        <p:nvSpPr>
          <p:cNvPr id="108" name="Google Shape;108;p17"/>
          <p:cNvSpPr/>
          <p:nvPr/>
        </p:nvSpPr>
        <p:spPr>
          <a:xfrm>
            <a:off x="3379975" y="126975"/>
            <a:ext cx="1099800" cy="2535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a:off x="3376450" y="2536275"/>
            <a:ext cx="1099800" cy="2535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 name="Google Shape;110;p17"/>
          <p:cNvCxnSpPr/>
          <p:nvPr/>
        </p:nvCxnSpPr>
        <p:spPr>
          <a:xfrm flipH="1">
            <a:off x="50050" y="134575"/>
            <a:ext cx="3345300" cy="53700"/>
          </a:xfrm>
          <a:prstGeom prst="straightConnector1">
            <a:avLst/>
          </a:prstGeom>
          <a:noFill/>
          <a:ln cap="flat" cmpd="sng" w="9525">
            <a:solidFill>
              <a:srgbClr val="980000"/>
            </a:solidFill>
            <a:prstDash val="solid"/>
            <a:round/>
            <a:headEnd len="med" w="med" type="none"/>
            <a:tailEnd len="med" w="med" type="triangle"/>
          </a:ln>
        </p:spPr>
      </p:cxnSp>
      <p:cxnSp>
        <p:nvCxnSpPr>
          <p:cNvPr id="111" name="Google Shape;111;p17"/>
          <p:cNvCxnSpPr/>
          <p:nvPr/>
        </p:nvCxnSpPr>
        <p:spPr>
          <a:xfrm flipH="1">
            <a:off x="2580125" y="388375"/>
            <a:ext cx="1899600" cy="461400"/>
          </a:xfrm>
          <a:prstGeom prst="straightConnector1">
            <a:avLst/>
          </a:prstGeom>
          <a:noFill/>
          <a:ln cap="flat" cmpd="sng" w="9525">
            <a:solidFill>
              <a:srgbClr val="980000"/>
            </a:solidFill>
            <a:prstDash val="solid"/>
            <a:round/>
            <a:headEnd len="med" w="med" type="none"/>
            <a:tailEnd len="med" w="med" type="triangle"/>
          </a:ln>
        </p:spPr>
      </p:cxnSp>
      <p:cxnSp>
        <p:nvCxnSpPr>
          <p:cNvPr id="112" name="Google Shape;112;p17"/>
          <p:cNvCxnSpPr/>
          <p:nvPr/>
        </p:nvCxnSpPr>
        <p:spPr>
          <a:xfrm rot="10800000">
            <a:off x="65275" y="1711300"/>
            <a:ext cx="3314700" cy="1084200"/>
          </a:xfrm>
          <a:prstGeom prst="straightConnector1">
            <a:avLst/>
          </a:prstGeom>
          <a:noFill/>
          <a:ln cap="flat" cmpd="sng" w="9525">
            <a:solidFill>
              <a:srgbClr val="980000"/>
            </a:solidFill>
            <a:prstDash val="solid"/>
            <a:round/>
            <a:headEnd len="med" w="med" type="none"/>
            <a:tailEnd len="med" w="med" type="triangle"/>
          </a:ln>
        </p:spPr>
      </p:cxnSp>
      <p:cxnSp>
        <p:nvCxnSpPr>
          <p:cNvPr id="113" name="Google Shape;113;p17"/>
          <p:cNvCxnSpPr/>
          <p:nvPr/>
        </p:nvCxnSpPr>
        <p:spPr>
          <a:xfrm rot="10800000">
            <a:off x="2587725" y="1049625"/>
            <a:ext cx="1884300" cy="1484400"/>
          </a:xfrm>
          <a:prstGeom prst="straightConnector1">
            <a:avLst/>
          </a:prstGeom>
          <a:noFill/>
          <a:ln cap="flat" cmpd="sng" w="9525">
            <a:solidFill>
              <a:srgbClr val="980000"/>
            </a:solidFill>
            <a:prstDash val="solid"/>
            <a:round/>
            <a:headEnd len="med" w="med" type="none"/>
            <a:tailEnd len="med" w="med" type="triangle"/>
          </a:ln>
        </p:spPr>
      </p:cxnSp>
      <p:sp>
        <p:nvSpPr>
          <p:cNvPr id="114" name="Google Shape;114;p17"/>
          <p:cNvSpPr txBox="1"/>
          <p:nvPr/>
        </p:nvSpPr>
        <p:spPr>
          <a:xfrm>
            <a:off x="6040850" y="1068725"/>
            <a:ext cx="17559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Original Image</a:t>
            </a:r>
            <a:endParaRPr/>
          </a:p>
        </p:txBody>
      </p:sp>
      <p:sp>
        <p:nvSpPr>
          <p:cNvPr id="115" name="Google Shape;115;p17"/>
          <p:cNvSpPr txBox="1"/>
          <p:nvPr/>
        </p:nvSpPr>
        <p:spPr>
          <a:xfrm>
            <a:off x="675075" y="3481713"/>
            <a:ext cx="1755900" cy="59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Color Corrected</a:t>
            </a:r>
            <a:r>
              <a:rPr lang="en"/>
              <a:t> Image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5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500"/>
                                        <p:tgtEl>
                                          <p:spTgt spid="108"/>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par>
                                <p:cTn fill="hold" nodeType="with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par>
                                <p:cTn fill="hold" nodeType="with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311700" y="239850"/>
            <a:ext cx="66039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Face and body detection</a:t>
            </a:r>
            <a:endParaRPr>
              <a:latin typeface="Old Standard TT"/>
              <a:ea typeface="Old Standard TT"/>
              <a:cs typeface="Old Standard TT"/>
              <a:sym typeface="Old Standard TT"/>
            </a:endParaRPr>
          </a:p>
        </p:txBody>
      </p:sp>
      <p:sp>
        <p:nvSpPr>
          <p:cNvPr id="121" name="Google Shape;121;p1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latin typeface="Arial"/>
                <a:ea typeface="Arial"/>
                <a:cs typeface="Arial"/>
                <a:sym typeface="Arial"/>
              </a:rPr>
              <a:t>Haar feature based cascade classifier is used for detecting face from the input image.</a:t>
            </a:r>
            <a:endParaRPr sz="2200">
              <a:latin typeface="Arial"/>
              <a:ea typeface="Arial"/>
              <a:cs typeface="Arial"/>
              <a:sym typeface="Arial"/>
            </a:endParaRPr>
          </a:p>
          <a:p>
            <a:pPr indent="-368300" lvl="0" marL="457200" rtl="0" algn="l">
              <a:spcBef>
                <a:spcPts val="0"/>
              </a:spcBef>
              <a:spcAft>
                <a:spcPts val="0"/>
              </a:spcAft>
              <a:buSzPts val="2200"/>
              <a:buFont typeface="Arial"/>
              <a:buChar char="●"/>
            </a:pPr>
            <a:r>
              <a:rPr lang="en" sz="2200">
                <a:latin typeface="Arial"/>
                <a:ea typeface="Arial"/>
                <a:cs typeface="Arial"/>
                <a:sym typeface="Arial"/>
              </a:rPr>
              <a:t>The original paper uses a static scale for detecting faces in the input image.</a:t>
            </a:r>
            <a:endParaRPr sz="2200">
              <a:latin typeface="Arial"/>
              <a:ea typeface="Arial"/>
              <a:cs typeface="Arial"/>
              <a:sym typeface="Arial"/>
            </a:endParaRPr>
          </a:p>
          <a:p>
            <a:pPr indent="-368300" lvl="0" marL="457200" rtl="0" algn="l">
              <a:spcBef>
                <a:spcPts val="0"/>
              </a:spcBef>
              <a:spcAft>
                <a:spcPts val="0"/>
              </a:spcAft>
              <a:buSzPts val="2200"/>
              <a:buFont typeface="Arial"/>
              <a:buChar char="●"/>
            </a:pPr>
            <a:r>
              <a:rPr lang="en" sz="2200">
                <a:latin typeface="Arial"/>
                <a:ea typeface="Arial"/>
                <a:cs typeface="Arial"/>
                <a:sym typeface="Arial"/>
              </a:rPr>
              <a:t>This scale does not work with many images in the dataset that we collected.</a:t>
            </a:r>
            <a:endParaRPr sz="2200">
              <a:latin typeface="Arial"/>
              <a:ea typeface="Arial"/>
              <a:cs typeface="Arial"/>
              <a:sym typeface="Arial"/>
            </a:endParaRPr>
          </a:p>
          <a:p>
            <a:pPr indent="-368300" lvl="0" marL="457200" rtl="0" algn="l">
              <a:spcBef>
                <a:spcPts val="0"/>
              </a:spcBef>
              <a:spcAft>
                <a:spcPts val="0"/>
              </a:spcAft>
              <a:buSzPts val="2200"/>
              <a:buFont typeface="Arial"/>
              <a:buChar char="●"/>
            </a:pPr>
            <a:r>
              <a:rPr lang="en" sz="2200">
                <a:latin typeface="Arial"/>
                <a:ea typeface="Arial"/>
                <a:cs typeface="Arial"/>
                <a:sym typeface="Arial"/>
              </a:rPr>
              <a:t>To generalize this, we iterate through different scales until a face is found, making it robust to many different scales.</a:t>
            </a:r>
            <a:endParaRPr sz="22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Google Shape;126;p19"/>
          <p:cNvPicPr preferRelativeResize="0"/>
          <p:nvPr/>
        </p:nvPicPr>
        <p:blipFill>
          <a:blip r:embed="rId3">
            <a:alphaModFix/>
          </a:blip>
          <a:stretch>
            <a:fillRect/>
          </a:stretch>
        </p:blipFill>
        <p:spPr>
          <a:xfrm>
            <a:off x="609600" y="491600"/>
            <a:ext cx="5301476" cy="3976124"/>
          </a:xfrm>
          <a:prstGeom prst="rect">
            <a:avLst/>
          </a:prstGeom>
          <a:noFill/>
          <a:ln cap="flat" cmpd="sng" w="19050">
            <a:solidFill>
              <a:srgbClr val="000000"/>
            </a:solidFill>
            <a:prstDash val="solid"/>
            <a:round/>
            <a:headEnd len="sm" w="sm" type="none"/>
            <a:tailEnd len="sm" w="sm" type="none"/>
          </a:ln>
        </p:spPr>
      </p:pic>
      <p:sp>
        <p:nvSpPr>
          <p:cNvPr id="127" name="Google Shape;127;p19"/>
          <p:cNvSpPr/>
          <p:nvPr/>
        </p:nvSpPr>
        <p:spPr>
          <a:xfrm>
            <a:off x="1296950" y="2000225"/>
            <a:ext cx="966600" cy="2467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1709450" y="2183425"/>
            <a:ext cx="243600" cy="245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9" name="Google Shape;129;p19"/>
          <p:cNvPicPr preferRelativeResize="0"/>
          <p:nvPr/>
        </p:nvPicPr>
        <p:blipFill>
          <a:blip r:embed="rId4">
            <a:alphaModFix/>
          </a:blip>
          <a:stretch>
            <a:fillRect/>
          </a:stretch>
        </p:blipFill>
        <p:spPr>
          <a:xfrm>
            <a:off x="6189425" y="1325775"/>
            <a:ext cx="2680650" cy="2491950"/>
          </a:xfrm>
          <a:prstGeom prst="rect">
            <a:avLst/>
          </a:prstGeom>
          <a:noFill/>
          <a:ln cap="flat" cmpd="sng" w="9525">
            <a:solidFill>
              <a:srgbClr val="000000"/>
            </a:solidFill>
            <a:prstDash val="solid"/>
            <a:round/>
            <a:headEnd len="sm" w="sm" type="none"/>
            <a:tailEnd len="sm" w="sm" type="none"/>
          </a:ln>
        </p:spPr>
      </p:pic>
      <p:sp>
        <p:nvSpPr>
          <p:cNvPr id="130" name="Google Shape;130;p19"/>
          <p:cNvSpPr txBox="1"/>
          <p:nvPr/>
        </p:nvSpPr>
        <p:spPr>
          <a:xfrm>
            <a:off x="2345054" y="4545475"/>
            <a:ext cx="15726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Sample input image</a:t>
            </a:r>
            <a:endParaRPr sz="1100">
              <a:solidFill>
                <a:srgbClr val="666666"/>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500"/>
                                        <p:tgtEl>
                                          <p:spTgt spid="1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detection &amp; Matching</a:t>
            </a:r>
            <a:endParaRPr>
              <a:latin typeface="Old Standard TT"/>
              <a:ea typeface="Old Standard TT"/>
              <a:cs typeface="Old Standard TT"/>
              <a:sym typeface="Old Standard TT"/>
            </a:endParaRPr>
          </a:p>
        </p:txBody>
      </p:sp>
      <p:sp>
        <p:nvSpPr>
          <p:cNvPr id="136" name="Google Shape;136;p2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ORB keypoint detector is used to find key points in the image.</a:t>
            </a:r>
            <a:endParaRPr sz="2200"/>
          </a:p>
          <a:p>
            <a:pPr indent="-368300" lvl="0" marL="457200" rtl="0" algn="l">
              <a:spcBef>
                <a:spcPts val="0"/>
              </a:spcBef>
              <a:spcAft>
                <a:spcPts val="0"/>
              </a:spcAft>
              <a:buSzPts val="2200"/>
              <a:buChar char="●"/>
            </a:pPr>
            <a:r>
              <a:rPr lang="en" sz="2200"/>
              <a:t>Total of 10000 key points are extracted from the image and only those key points outside the body locations of both persons in images are considered.</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2630550" y="106650"/>
            <a:ext cx="51021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Old Standard TT"/>
                <a:ea typeface="Old Standard TT"/>
                <a:cs typeface="Old Standard TT"/>
                <a:sym typeface="Old Standard TT"/>
              </a:rPr>
              <a:t>Keypoint Detection</a:t>
            </a:r>
            <a:endParaRPr>
              <a:latin typeface="Old Standard TT"/>
              <a:ea typeface="Old Standard TT"/>
              <a:cs typeface="Old Standard TT"/>
              <a:sym typeface="Old Standard TT"/>
            </a:endParaRPr>
          </a:p>
        </p:txBody>
      </p:sp>
      <p:pic>
        <p:nvPicPr>
          <p:cNvPr id="142" name="Google Shape;142;p21"/>
          <p:cNvPicPr preferRelativeResize="0"/>
          <p:nvPr/>
        </p:nvPicPr>
        <p:blipFill>
          <a:blip r:embed="rId3">
            <a:alphaModFix/>
          </a:blip>
          <a:stretch>
            <a:fillRect/>
          </a:stretch>
        </p:blipFill>
        <p:spPr>
          <a:xfrm>
            <a:off x="2720613" y="1053300"/>
            <a:ext cx="4921966" cy="3691475"/>
          </a:xfrm>
          <a:prstGeom prst="rect">
            <a:avLst/>
          </a:prstGeom>
          <a:noFill/>
          <a:ln cap="flat" cmpd="sng" w="19050">
            <a:solidFill>
              <a:srgbClr val="000000"/>
            </a:solidFill>
            <a:prstDash val="solid"/>
            <a:round/>
            <a:headEnd len="sm" w="sm" type="none"/>
            <a:tailEnd len="sm" w="sm" type="none"/>
          </a:ln>
        </p:spPr>
      </p:pic>
      <p:sp>
        <p:nvSpPr>
          <p:cNvPr id="143" name="Google Shape;143;p21"/>
          <p:cNvSpPr txBox="1"/>
          <p:nvPr/>
        </p:nvSpPr>
        <p:spPr>
          <a:xfrm>
            <a:off x="283775" y="1587400"/>
            <a:ext cx="2234700" cy="18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All </a:t>
            </a:r>
            <a:r>
              <a:rPr lang="en"/>
              <a:t>key points</a:t>
            </a:r>
            <a:r>
              <a:rPr lang="en"/>
              <a:t> detected for the image</a:t>
            </a:r>
            <a:endParaRPr/>
          </a:p>
        </p:txBody>
      </p:sp>
      <p:sp>
        <p:nvSpPr>
          <p:cNvPr id="144" name="Google Shape;144;p21"/>
          <p:cNvSpPr txBox="1"/>
          <p:nvPr/>
        </p:nvSpPr>
        <p:spPr>
          <a:xfrm>
            <a:off x="3656250" y="4744775"/>
            <a:ext cx="3050700" cy="3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66666"/>
                </a:solidFill>
              </a:rPr>
              <a:t>Sample input image with keypoints detected.</a:t>
            </a:r>
            <a:endParaRPr sz="1100">
              <a:solidFill>
                <a:srgbClr val="666666"/>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